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372" r:id="rId2"/>
    <p:sldId id="373" r:id="rId3"/>
    <p:sldId id="377" r:id="rId4"/>
    <p:sldId id="375" r:id="rId5"/>
    <p:sldId id="385" r:id="rId6"/>
    <p:sldId id="386" r:id="rId7"/>
    <p:sldId id="378" r:id="rId8"/>
    <p:sldId id="374" r:id="rId9"/>
    <p:sldId id="387" r:id="rId10"/>
    <p:sldId id="388" r:id="rId11"/>
    <p:sldId id="389" r:id="rId12"/>
    <p:sldId id="379" r:id="rId13"/>
    <p:sldId id="376" r:id="rId14"/>
    <p:sldId id="395" r:id="rId15"/>
    <p:sldId id="396" r:id="rId16"/>
    <p:sldId id="380" r:id="rId17"/>
    <p:sldId id="471" r:id="rId18"/>
    <p:sldId id="472" r:id="rId19"/>
    <p:sldId id="473" r:id="rId20"/>
    <p:sldId id="402" r:id="rId21"/>
    <p:sldId id="403" r:id="rId22"/>
    <p:sldId id="390" r:id="rId23"/>
    <p:sldId id="381" r:id="rId24"/>
    <p:sldId id="463" r:id="rId25"/>
    <p:sldId id="470" r:id="rId26"/>
    <p:sldId id="469" r:id="rId27"/>
    <p:sldId id="468" r:id="rId28"/>
    <p:sldId id="467" r:id="rId29"/>
    <p:sldId id="466" r:id="rId30"/>
    <p:sldId id="465" r:id="rId31"/>
    <p:sldId id="464" r:id="rId32"/>
    <p:sldId id="391" r:id="rId33"/>
    <p:sldId id="474" r:id="rId34"/>
    <p:sldId id="475" r:id="rId35"/>
    <p:sldId id="401" r:id="rId36"/>
    <p:sldId id="382" r:id="rId37"/>
    <p:sldId id="404" r:id="rId38"/>
    <p:sldId id="405" r:id="rId39"/>
    <p:sldId id="406" r:id="rId40"/>
    <p:sldId id="407" r:id="rId41"/>
    <p:sldId id="408" r:id="rId42"/>
    <p:sldId id="392" r:id="rId43"/>
    <p:sldId id="383" r:id="rId44"/>
    <p:sldId id="409" r:id="rId45"/>
    <p:sldId id="410" r:id="rId46"/>
    <p:sldId id="411" r:id="rId47"/>
    <p:sldId id="412" r:id="rId48"/>
    <p:sldId id="413" r:id="rId49"/>
    <p:sldId id="414" r:id="rId50"/>
    <p:sldId id="415" r:id="rId51"/>
    <p:sldId id="416" r:id="rId52"/>
    <p:sldId id="417" r:id="rId53"/>
    <p:sldId id="418" r:id="rId54"/>
    <p:sldId id="419" r:id="rId55"/>
    <p:sldId id="420" r:id="rId56"/>
    <p:sldId id="421" r:id="rId57"/>
    <p:sldId id="422" r:id="rId58"/>
    <p:sldId id="423" r:id="rId59"/>
    <p:sldId id="424" r:id="rId60"/>
    <p:sldId id="425" r:id="rId61"/>
    <p:sldId id="426" r:id="rId62"/>
    <p:sldId id="427" r:id="rId63"/>
    <p:sldId id="428" r:id="rId64"/>
    <p:sldId id="429" r:id="rId65"/>
    <p:sldId id="430" r:id="rId66"/>
    <p:sldId id="431" r:id="rId67"/>
    <p:sldId id="432" r:id="rId68"/>
    <p:sldId id="433" r:id="rId69"/>
    <p:sldId id="434" r:id="rId70"/>
    <p:sldId id="435" r:id="rId71"/>
    <p:sldId id="436" r:id="rId72"/>
    <p:sldId id="437" r:id="rId73"/>
    <p:sldId id="438" r:id="rId74"/>
    <p:sldId id="439" r:id="rId75"/>
    <p:sldId id="440" r:id="rId76"/>
    <p:sldId id="441" r:id="rId77"/>
    <p:sldId id="442" r:id="rId78"/>
    <p:sldId id="443" r:id="rId79"/>
    <p:sldId id="444" r:id="rId80"/>
    <p:sldId id="445" r:id="rId81"/>
    <p:sldId id="446" r:id="rId82"/>
    <p:sldId id="447" r:id="rId83"/>
    <p:sldId id="448" r:id="rId84"/>
    <p:sldId id="449" r:id="rId85"/>
    <p:sldId id="450" r:id="rId86"/>
    <p:sldId id="451" r:id="rId87"/>
    <p:sldId id="452" r:id="rId88"/>
    <p:sldId id="453" r:id="rId89"/>
    <p:sldId id="454" r:id="rId90"/>
    <p:sldId id="455" r:id="rId91"/>
    <p:sldId id="456" r:id="rId92"/>
    <p:sldId id="457" r:id="rId93"/>
    <p:sldId id="458" r:id="rId94"/>
    <p:sldId id="459" r:id="rId95"/>
    <p:sldId id="460" r:id="rId96"/>
    <p:sldId id="461" r:id="rId97"/>
    <p:sldId id="462" r:id="rId98"/>
    <p:sldId id="393" r:id="rId99"/>
    <p:sldId id="384" r:id="rId100"/>
    <p:sldId id="394" r:id="rId10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8" autoAdjust="0"/>
    <p:restoredTop sz="94660"/>
  </p:normalViewPr>
  <p:slideViewPr>
    <p:cSldViewPr snapToGrid="0">
      <p:cViewPr>
        <p:scale>
          <a:sx n="100" d="100"/>
          <a:sy n="100" d="100"/>
        </p:scale>
        <p:origin x="-498" y="-1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54886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58373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8372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18125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22684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968425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01423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80600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72007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17562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3410D66-BAD3-40F2-AB07-240BDBD55F49}" type="datetimeFigureOut">
              <a:rPr lang="zh-TW" altLang="en-US" smtClean="0"/>
              <a:t>2021/1/6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091133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10D66-BAD3-40F2-AB07-240BDBD55F49}" type="datetimeFigureOut">
              <a:rPr lang="zh-TW" altLang="en-US" smtClean="0"/>
              <a:t>2021/1/6</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23436771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76.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C77F3E2-8AF9-4A5B-A54C-F614ECC5DC1C}"/>
              </a:ext>
            </a:extLst>
          </p:cNvPr>
          <p:cNvSpPr>
            <a:spLocks noGrp="1"/>
          </p:cNvSpPr>
          <p:nvPr>
            <p:ph type="ctrTitle"/>
          </p:nvPr>
        </p:nvSpPr>
        <p:spPr/>
        <p:txBody>
          <a:bodyPr>
            <a:normAutofit/>
          </a:bodyPr>
          <a:lstStyle/>
          <a:p>
            <a:r>
              <a:rPr lang="zh-TW" altLang="en-US" dirty="0">
                <a:latin typeface="微軟正黑體" pitchFamily="34" charset="-120"/>
                <a:ea typeface="微軟正黑體" pitchFamily="34" charset="-120"/>
              </a:rPr>
              <a:t>滲透</a:t>
            </a:r>
            <a:r>
              <a:rPr lang="zh-TW" altLang="en-US" dirty="0" smtClean="0">
                <a:latin typeface="微軟正黑體" pitchFamily="34" charset="-120"/>
                <a:ea typeface="微軟正黑體" pitchFamily="34" charset="-120"/>
              </a:rPr>
              <a:t>測試與系統安全</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en-US" altLang="zh-TW" sz="2700" b="1" dirty="0" smtClean="0">
                <a:effectLst>
                  <a:outerShdw blurRad="38100" dist="38100" dir="2700000" algn="tl">
                    <a:srgbClr val="000000">
                      <a:alpha val="43137"/>
                    </a:srgbClr>
                  </a:outerShdw>
                </a:effectLst>
                <a:latin typeface="微軟正黑體" pitchFamily="34" charset="-120"/>
                <a:ea typeface="微軟正黑體" pitchFamily="34" charset="-120"/>
              </a:rPr>
              <a:t>Windows</a:t>
            </a:r>
            <a:r>
              <a:rPr lang="zh-TW" altLang="en-US" sz="2700" b="1" dirty="0" smtClean="0">
                <a:effectLst>
                  <a:outerShdw blurRad="38100" dist="38100" dir="2700000" algn="tl">
                    <a:srgbClr val="000000">
                      <a:alpha val="43137"/>
                    </a:srgbClr>
                  </a:outerShdw>
                </a:effectLst>
                <a:latin typeface="微軟正黑體" pitchFamily="34" charset="-120"/>
                <a:ea typeface="微軟正黑體" pitchFamily="34" charset="-120"/>
              </a:rPr>
              <a:t>安全測試報告</a:t>
            </a:r>
            <a:endParaRPr lang="zh-TW" altLang="en-US" sz="2700" b="1" dirty="0">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4" name="矩形 3"/>
          <p:cNvSpPr/>
          <p:nvPr/>
        </p:nvSpPr>
        <p:spPr>
          <a:xfrm>
            <a:off x="808377" y="445797"/>
            <a:ext cx="7321235" cy="523220"/>
          </a:xfrm>
          <a:prstGeom prst="rect">
            <a:avLst/>
          </a:prstGeom>
        </p:spPr>
        <p:txBody>
          <a:bodyPr wrap="none">
            <a:spAutoFit/>
          </a:bodyPr>
          <a:lstStyle/>
          <a:p>
            <a:r>
              <a:rPr lang="en-US" altLang="zh-TW" sz="2800" b="1" dirty="0" smtClean="0">
                <a:solidFill>
                  <a:schemeClr val="accent4">
                    <a:lumMod val="50000"/>
                  </a:schemeClr>
                </a:solidFill>
                <a:effectLst>
                  <a:outerShdw blurRad="38100" dist="38100" dir="2700000" algn="tl">
                    <a:srgbClr val="000000">
                      <a:alpha val="43137"/>
                    </a:srgbClr>
                  </a:outerShdw>
                </a:effectLst>
                <a:latin typeface="微軟正黑體" pitchFamily="34" charset="-120"/>
                <a:ea typeface="微軟正黑體" pitchFamily="34" charset="-120"/>
              </a:rPr>
              <a:t>2020 </a:t>
            </a:r>
            <a:r>
              <a:rPr lang="zh-TW" altLang="en-US" sz="2800" b="1" dirty="0" smtClean="0">
                <a:solidFill>
                  <a:schemeClr val="accent4">
                    <a:lumMod val="50000"/>
                  </a:schemeClr>
                </a:solidFill>
                <a:effectLst>
                  <a:outerShdw blurRad="38100" dist="38100" dir="2700000" algn="tl">
                    <a:srgbClr val="000000">
                      <a:alpha val="43137"/>
                    </a:srgbClr>
                  </a:outerShdw>
                </a:effectLst>
                <a:latin typeface="微軟正黑體" pitchFamily="34" charset="-120"/>
                <a:ea typeface="微軟正黑體" pitchFamily="34" charset="-120"/>
              </a:rPr>
              <a:t>人工智慧</a:t>
            </a:r>
            <a:r>
              <a:rPr lang="zh-TW" altLang="en-US" sz="2800" b="1" dirty="0">
                <a:effectLst>
                  <a:outerShdw blurRad="38100" dist="38100" dir="2700000" algn="tl">
                    <a:srgbClr val="000000">
                      <a:alpha val="43137"/>
                    </a:srgbClr>
                  </a:outerShdw>
                </a:effectLst>
                <a:latin typeface="微軟正黑體" pitchFamily="34" charset="-120"/>
                <a:ea typeface="微軟正黑體" pitchFamily="34" charset="-120"/>
              </a:rPr>
              <a:t>與</a:t>
            </a:r>
            <a:r>
              <a:rPr lang="zh-TW" altLang="en-US" sz="2800" b="1" dirty="0" smtClean="0">
                <a:effectLst>
                  <a:outerShdw blurRad="38100" dist="38100" dir="2700000" algn="tl">
                    <a:srgbClr val="000000">
                      <a:alpha val="43137"/>
                    </a:srgbClr>
                  </a:outerShdw>
                </a:effectLst>
                <a:latin typeface="微軟正黑體" pitchFamily="34" charset="-120"/>
                <a:ea typeface="微軟正黑體" pitchFamily="34" charset="-120"/>
              </a:rPr>
              <a:t>資訊安全         </a:t>
            </a:r>
            <a:r>
              <a:rPr lang="zh-TW" altLang="en-US" sz="2800" b="1" dirty="0" smtClean="0">
                <a:latin typeface="微軟正黑體" pitchFamily="34" charset="-120"/>
                <a:ea typeface="微軟正黑體" pitchFamily="34" charset="-120"/>
              </a:rPr>
              <a:t>期末平時報告</a:t>
            </a:r>
            <a:endParaRPr lang="zh-TW" altLang="en-US" sz="2800" b="1" dirty="0">
              <a:latin typeface="微軟正黑體" pitchFamily="34" charset="-120"/>
              <a:ea typeface="微軟正黑體" pitchFamily="34" charset="-120"/>
            </a:endParaRPr>
          </a:p>
        </p:txBody>
      </p:sp>
      <p:sp>
        <p:nvSpPr>
          <p:cNvPr id="5" name="矩形 4"/>
          <p:cNvSpPr/>
          <p:nvPr/>
        </p:nvSpPr>
        <p:spPr>
          <a:xfrm>
            <a:off x="1543220" y="4557744"/>
            <a:ext cx="3230372" cy="923330"/>
          </a:xfrm>
          <a:prstGeom prst="rect">
            <a:avLst/>
          </a:prstGeom>
        </p:spPr>
        <p:txBody>
          <a:bodyPr wrap="none">
            <a:spAutoFit/>
          </a:bodyPr>
          <a:lstStyle/>
          <a:p>
            <a:r>
              <a:rPr lang="zh-TW" altLang="en-US" b="1" dirty="0" smtClean="0">
                <a:latin typeface="微軟正黑體" pitchFamily="34" charset="-120"/>
                <a:ea typeface="微軟正黑體" pitchFamily="34" charset="-120"/>
              </a:rPr>
              <a:t>報告者</a:t>
            </a:r>
            <a:r>
              <a:rPr lang="en-US" altLang="zh-TW" b="1" dirty="0" smtClean="0">
                <a:latin typeface="微軟正黑體" pitchFamily="34" charset="-120"/>
                <a:ea typeface="微軟正黑體" pitchFamily="34" charset="-120"/>
              </a:rPr>
              <a:t>:  </a:t>
            </a:r>
            <a:r>
              <a:rPr lang="zh-TW" altLang="en-US" b="1" dirty="0" smtClean="0">
                <a:latin typeface="微軟正黑體" pitchFamily="34" charset="-120"/>
                <a:ea typeface="微軟正黑體" pitchFamily="34" charset="-120"/>
              </a:rPr>
              <a:t>鄭勝峰</a:t>
            </a:r>
            <a:endParaRPr lang="en-US" altLang="zh-TW" b="1" dirty="0" smtClean="0">
              <a:latin typeface="微軟正黑體" pitchFamily="34" charset="-120"/>
              <a:ea typeface="微軟正黑體" pitchFamily="34" charset="-120"/>
            </a:endParaRPr>
          </a:p>
          <a:p>
            <a:endParaRPr lang="en-US" altLang="zh-TW" b="1" dirty="0" smtClean="0">
              <a:latin typeface="微軟正黑體" pitchFamily="34" charset="-120"/>
              <a:ea typeface="微軟正黑體" pitchFamily="34" charset="-120"/>
            </a:endParaRPr>
          </a:p>
          <a:p>
            <a:r>
              <a:rPr lang="zh-TW" altLang="en-US" b="1" dirty="0">
                <a:latin typeface="微軟正黑體" pitchFamily="34" charset="-120"/>
                <a:ea typeface="微軟正黑體" pitchFamily="34" charset="-120"/>
              </a:rPr>
              <a:t>指導</a:t>
            </a:r>
            <a:r>
              <a:rPr lang="zh-TW" altLang="en-US" b="1" dirty="0" smtClean="0">
                <a:latin typeface="微軟正黑體" pitchFamily="34" charset="-120"/>
                <a:ea typeface="微軟正黑體" pitchFamily="34" charset="-120"/>
              </a:rPr>
              <a:t>教授</a:t>
            </a:r>
            <a:r>
              <a:rPr lang="en-US" altLang="zh-TW" b="1" dirty="0" smtClean="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  偉大的恩師  龍大大</a:t>
            </a:r>
            <a:endParaRPr lang="zh-TW" altLang="en-US" b="1" dirty="0">
              <a:latin typeface="微軟正黑體" pitchFamily="34" charset="-120"/>
              <a:ea typeface="微軟正黑體" pitchFamily="34" charset="-120"/>
            </a:endParaRPr>
          </a:p>
        </p:txBody>
      </p:sp>
      <p:sp>
        <p:nvSpPr>
          <p:cNvPr id="3" name="投影片編號版面配置區 2"/>
          <p:cNvSpPr>
            <a:spLocks noGrp="1"/>
          </p:cNvSpPr>
          <p:nvPr>
            <p:ph type="sldNum" sz="quarter" idx="12"/>
          </p:nvPr>
        </p:nvSpPr>
        <p:spPr/>
        <p:txBody>
          <a:bodyPr/>
          <a:lstStyle/>
          <a:p>
            <a:fld id="{673179C1-9F96-4939-80DE-35AC937F7F6F}" type="slidenum">
              <a:rPr lang="zh-TW" altLang="en-US" smtClean="0"/>
              <a:t>1</a:t>
            </a:fld>
            <a:endParaRPr lang="zh-TW" altLang="en-US"/>
          </a:p>
        </p:txBody>
      </p:sp>
    </p:spTree>
    <p:extLst>
      <p:ext uri="{BB962C8B-B14F-4D97-AF65-F5344CB8AC3E}">
        <p14:creationId xmlns:p14="http://schemas.microsoft.com/office/powerpoint/2010/main" val="943363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微軟正黑體" pitchFamily="34" charset="-120"/>
                <a:ea typeface="微軟正黑體" pitchFamily="34" charset="-120"/>
              </a:rPr>
              <a:t>2020 CWE Top 25 Most Dangerous Software </a:t>
            </a:r>
            <a:r>
              <a:rPr lang="en-US" altLang="zh-TW" dirty="0" smtClean="0">
                <a:latin typeface="微軟正黑體" pitchFamily="34" charset="-120"/>
                <a:ea typeface="微軟正黑體" pitchFamily="34" charset="-120"/>
              </a:rPr>
              <a:t>Weaknesses</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157306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7159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微軟正黑體" pitchFamily="34" charset="-120"/>
                <a:ea typeface="微軟正黑體" pitchFamily="34" charset="-120"/>
              </a:rPr>
              <a:t>2020 CWE Top 25 Most Dangerous Software </a:t>
            </a:r>
            <a:r>
              <a:rPr lang="en-US" altLang="zh-TW" dirty="0" smtClean="0">
                <a:latin typeface="微軟正黑體" pitchFamily="34" charset="-120"/>
                <a:ea typeface="微軟正黑體" pitchFamily="34" charset="-120"/>
              </a:rPr>
              <a:t>Weaknesses</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1101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lstStyle/>
          <a:p>
            <a:pPr algn="ctr"/>
            <a:r>
              <a:rPr lang="en-US" altLang="zh-TW" dirty="0" smtClean="0">
                <a:solidFill>
                  <a:schemeClr val="bg1"/>
                </a:solidFill>
                <a:latin typeface="微軟正黑體" pitchFamily="34" charset="-120"/>
                <a:ea typeface="微軟正黑體" pitchFamily="34" charset="-120"/>
              </a:rPr>
              <a:t>Windows </a:t>
            </a:r>
            <a:r>
              <a:rPr lang="en-US" altLang="zh-TW" dirty="0">
                <a:solidFill>
                  <a:schemeClr val="bg1"/>
                </a:solidFill>
                <a:latin typeface="微軟正黑體" pitchFamily="34" charset="-120"/>
                <a:ea typeface="微軟正黑體" pitchFamily="34" charset="-120"/>
              </a:rPr>
              <a:t>insecurity </a:t>
            </a:r>
            <a:r>
              <a:rPr lang="en-US" altLang="zh-TW" dirty="0" smtClean="0">
                <a:solidFill>
                  <a:schemeClr val="bg1"/>
                </a:solidFill>
                <a:latin typeface="微軟正黑體" pitchFamily="34" charset="-120"/>
                <a:ea typeface="微軟正黑體" pitchFamily="34" charset="-120"/>
              </a:rPr>
              <a:t>2020</a:t>
            </a:r>
            <a:endParaRPr lang="zh-TW" altLang="en-US"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0764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微軟正黑體" pitchFamily="34" charset="-120"/>
                <a:ea typeface="微軟正黑體" pitchFamily="34" charset="-120"/>
              </a:rPr>
              <a:t>Windows insecurity </a:t>
            </a:r>
            <a:r>
              <a:rPr lang="en-US" altLang="zh-TW" dirty="0" smtClean="0">
                <a:latin typeface="微軟正黑體" pitchFamily="34" charset="-120"/>
                <a:ea typeface="微軟正黑體" pitchFamily="34" charset="-120"/>
              </a:rPr>
              <a:t>2020</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715" y="1323975"/>
            <a:ext cx="6323240" cy="4785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1206272" y="6362700"/>
            <a:ext cx="9382125" cy="369332"/>
          </a:xfrm>
          <a:prstGeom prst="rect">
            <a:avLst/>
          </a:prstGeom>
          <a:noFill/>
        </p:spPr>
        <p:txBody>
          <a:bodyPr wrap="square" rtlCol="0">
            <a:spAutoFit/>
          </a:bodyPr>
          <a:lstStyle/>
          <a:p>
            <a:r>
              <a:rPr lang="en-US" altLang="zh-TW" dirty="0"/>
              <a:t>https://securityboulevard.com/2020/11/23-of-windows-in-use-is-old-insecure-win7-or-xp/</a:t>
            </a:r>
            <a:endParaRPr lang="zh-TW" altLang="en-US" dirty="0"/>
          </a:p>
        </p:txBody>
      </p:sp>
    </p:spTree>
    <p:extLst>
      <p:ext uri="{BB962C8B-B14F-4D97-AF65-F5344CB8AC3E}">
        <p14:creationId xmlns:p14="http://schemas.microsoft.com/office/powerpoint/2010/main" val="2067689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824740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22455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lstStyle/>
          <a:p>
            <a:pPr algn="ctr"/>
            <a:r>
              <a:rPr lang="zh-TW" altLang="en-US" dirty="0" smtClean="0">
                <a:solidFill>
                  <a:schemeClr val="bg1"/>
                </a:solidFill>
                <a:latin typeface="微軟正黑體" pitchFamily="34" charset="-120"/>
                <a:ea typeface="微軟正黑體" pitchFamily="34" charset="-120"/>
              </a:rPr>
              <a:t>滲透</a:t>
            </a:r>
            <a:r>
              <a:rPr lang="zh-TW" altLang="en-US" dirty="0">
                <a:solidFill>
                  <a:schemeClr val="bg1"/>
                </a:solidFill>
                <a:latin typeface="微軟正黑體" pitchFamily="34" charset="-120"/>
                <a:ea typeface="微軟正黑體" pitchFamily="34" charset="-120"/>
              </a:rPr>
              <a:t>測試 </a:t>
            </a:r>
            <a:r>
              <a:rPr lang="en-US" altLang="zh-TW" dirty="0">
                <a:solidFill>
                  <a:schemeClr val="bg1"/>
                </a:solidFill>
                <a:latin typeface="微軟正黑體" pitchFamily="34" charset="-120"/>
                <a:ea typeface="微軟正黑體" pitchFamily="34" charset="-120"/>
              </a:rPr>
              <a:t>Penetration </a:t>
            </a:r>
            <a:r>
              <a:rPr lang="en-US" altLang="zh-TW" dirty="0" smtClean="0">
                <a:solidFill>
                  <a:schemeClr val="bg1"/>
                </a:solidFill>
                <a:latin typeface="微軟正黑體" pitchFamily="34" charset="-120"/>
                <a:ea typeface="微軟正黑體" pitchFamily="34" charset="-120"/>
              </a:rPr>
              <a:t>Testing</a:t>
            </a:r>
            <a:endParaRPr lang="zh-TW" altLang="en-US"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9555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滲透測試（</a:t>
            </a:r>
            <a:r>
              <a:rPr lang="en-US" altLang="zh-TW" dirty="0">
                <a:latin typeface="微軟正黑體" pitchFamily="34" charset="-120"/>
                <a:ea typeface="微軟正黑體" pitchFamily="34" charset="-120"/>
              </a:rPr>
              <a:t>Penetration Test</a:t>
            </a:r>
            <a:r>
              <a:rPr lang="zh-TW" altLang="en-US" dirty="0">
                <a:latin typeface="微軟正黑體" pitchFamily="34" charset="-120"/>
                <a:ea typeface="微軟正黑體" pitchFamily="34" charset="-120"/>
              </a:rPr>
              <a:t>，</a:t>
            </a:r>
            <a:r>
              <a:rPr lang="en-US" altLang="zh-TW" dirty="0">
                <a:latin typeface="微軟正黑體" pitchFamily="34" charset="-120"/>
                <a:ea typeface="微軟正黑體" pitchFamily="34" charset="-120"/>
              </a:rPr>
              <a:t>PT</a:t>
            </a:r>
            <a:r>
              <a:rPr lang="zh-TW" altLang="en-US" dirty="0">
                <a:latin typeface="微軟正黑體" pitchFamily="34" charset="-120"/>
                <a:ea typeface="微軟正黑體" pitchFamily="34" charset="-120"/>
              </a:rPr>
              <a:t>）</a:t>
            </a:r>
          </a:p>
        </p:txBody>
      </p:sp>
      <p:sp>
        <p:nvSpPr>
          <p:cNvPr id="3" name="內容版面配置區 2"/>
          <p:cNvSpPr>
            <a:spLocks noGrp="1"/>
          </p:cNvSpPr>
          <p:nvPr>
            <p:ph idx="1"/>
          </p:nvPr>
        </p:nvSpPr>
        <p:spPr/>
        <p:txBody>
          <a:bodyPr/>
          <a:lstStyle/>
          <a:p>
            <a:r>
              <a:rPr lang="zh-TW" altLang="en-US" dirty="0">
                <a:latin typeface="微軟正黑體" pitchFamily="34" charset="-120"/>
                <a:ea typeface="微軟正黑體" pitchFamily="34" charset="-120"/>
              </a:rPr>
              <a:t>以</a:t>
            </a:r>
            <a:r>
              <a:rPr lang="zh-TW" altLang="en-US" dirty="0">
                <a:solidFill>
                  <a:srgbClr val="FF0000"/>
                </a:solidFill>
                <a:latin typeface="微軟正黑體" pitchFamily="34" charset="-120"/>
                <a:ea typeface="微軟正黑體" pitchFamily="34" charset="-120"/>
              </a:rPr>
              <a:t>駭客之思考與行為模式</a:t>
            </a:r>
            <a:r>
              <a:rPr lang="zh-TW" altLang="en-US" dirty="0">
                <a:latin typeface="微軟正黑體" pitchFamily="34" charset="-120"/>
                <a:ea typeface="微軟正黑體" pitchFamily="34" charset="-120"/>
              </a:rPr>
              <a:t>規劃測試內容</a:t>
            </a:r>
            <a:r>
              <a:rPr lang="zh-TW" altLang="en-US" dirty="0" smtClean="0">
                <a:latin typeface="微軟正黑體" pitchFamily="34" charset="-120"/>
                <a:ea typeface="微軟正黑體" pitchFamily="34" charset="-120"/>
              </a:rPr>
              <a:t>，模擬</a:t>
            </a:r>
            <a:r>
              <a:rPr lang="zh-TW" altLang="en-US" dirty="0">
                <a:latin typeface="微軟正黑體" pitchFamily="34" charset="-120"/>
                <a:ea typeface="微軟正黑體" pitchFamily="34" charset="-120"/>
              </a:rPr>
              <a:t>網路駭客入侵時可能發生的各種情況（如</a:t>
            </a:r>
            <a:r>
              <a:rPr lang="zh-TW" altLang="en-US" dirty="0">
                <a:solidFill>
                  <a:srgbClr val="FF0000"/>
                </a:solidFill>
                <a:latin typeface="微軟正黑體" pitchFamily="34" charset="-120"/>
                <a:ea typeface="微軟正黑體" pitchFamily="34" charset="-120"/>
              </a:rPr>
              <a:t>管理者的疏忽</a:t>
            </a:r>
            <a:r>
              <a:rPr lang="zh-TW" altLang="en-US" dirty="0">
                <a:latin typeface="微軟正黑體" pitchFamily="34" charset="-120"/>
                <a:ea typeface="微軟正黑體" pitchFamily="34" charset="-120"/>
              </a:rPr>
              <a:t>、</a:t>
            </a:r>
            <a:r>
              <a:rPr lang="zh-TW" altLang="en-US" dirty="0">
                <a:solidFill>
                  <a:srgbClr val="FF0000"/>
                </a:solidFill>
                <a:latin typeface="微軟正黑體" pitchFamily="34" charset="-120"/>
                <a:ea typeface="微軟正黑體" pitchFamily="34" charset="-120"/>
              </a:rPr>
              <a:t>程式發展者的盲點</a:t>
            </a:r>
            <a:r>
              <a:rPr lang="zh-TW" altLang="en-US" dirty="0">
                <a:latin typeface="微軟正黑體" pitchFamily="34" charset="-120"/>
                <a:ea typeface="微軟正黑體" pitchFamily="34" charset="-120"/>
              </a:rPr>
              <a:t>、</a:t>
            </a:r>
            <a:r>
              <a:rPr lang="en-US" altLang="zh-TW" dirty="0">
                <a:latin typeface="微軟正黑體" pitchFamily="34" charset="-120"/>
                <a:ea typeface="微軟正黑體" pitchFamily="34" charset="-120"/>
              </a:rPr>
              <a:t>... </a:t>
            </a:r>
            <a:r>
              <a:rPr lang="zh-TW" altLang="en-US" dirty="0">
                <a:latin typeface="微軟正黑體" pitchFamily="34" charset="-120"/>
                <a:ea typeface="微軟正黑體" pitchFamily="34" charset="-120"/>
              </a:rPr>
              <a:t>等）</a:t>
            </a:r>
            <a:r>
              <a:rPr lang="zh-TW" altLang="en-US" dirty="0" smtClean="0">
                <a:latin typeface="微軟正黑體" pitchFamily="34" charset="-120"/>
                <a:ea typeface="微軟正黑體" pitchFamily="34" charset="-120"/>
              </a:rPr>
              <a:t>，</a:t>
            </a:r>
            <a:endParaRPr lang="en-US" altLang="zh-TW" dirty="0" smtClean="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滲透測試期間以</a:t>
            </a:r>
            <a:r>
              <a:rPr lang="zh-TW" altLang="en-US" dirty="0">
                <a:latin typeface="微軟正黑體" pitchFamily="34" charset="-120"/>
                <a:ea typeface="微軟正黑體" pitchFamily="34" charset="-120"/>
              </a:rPr>
              <a:t>各類駭客軟體工具與技術，來實際檢驗受測對象網路安全之強度、現階段系統環境與安全狀態，同時幫助發掘系統中未知的漏洞</a:t>
            </a:r>
            <a:r>
              <a:rPr lang="zh-TW" altLang="en-US" dirty="0" smtClean="0">
                <a:latin typeface="微軟正黑體" pitchFamily="34" charset="-120"/>
                <a:ea typeface="微軟正黑體" pitchFamily="34" charset="-120"/>
              </a:rPr>
              <a:t>。</a:t>
            </a:r>
            <a:endParaRPr lang="en-US" altLang="zh-TW" dirty="0" smtClean="0">
              <a:latin typeface="微軟正黑體" pitchFamily="34" charset="-120"/>
              <a:ea typeface="微軟正黑體" pitchFamily="34" charset="-120"/>
            </a:endParaRPr>
          </a:p>
          <a:p>
            <a:r>
              <a:rPr lang="zh-TW" altLang="en-US" dirty="0">
                <a:latin typeface="微軟正黑體" pitchFamily="34" charset="-120"/>
                <a:ea typeface="微軟正黑體" pitchFamily="34" charset="-120"/>
              </a:rPr>
              <a:t>滲透測試作業完成後</a:t>
            </a:r>
            <a:r>
              <a:rPr lang="zh-TW" altLang="en-US" dirty="0" smtClean="0">
                <a:latin typeface="微軟正黑體" pitchFamily="34" charset="-120"/>
                <a:ea typeface="微軟正黑體" pitchFamily="34" charset="-120"/>
              </a:rPr>
              <a:t>，將</a:t>
            </a:r>
            <a:r>
              <a:rPr lang="zh-TW" altLang="en-US" dirty="0">
                <a:solidFill>
                  <a:srgbClr val="FF0000"/>
                </a:solidFill>
                <a:latin typeface="微軟正黑體" pitchFamily="34" charset="-120"/>
                <a:ea typeface="微軟正黑體" pitchFamily="34" charset="-120"/>
              </a:rPr>
              <a:t>建議於系統進行修正或補強措施</a:t>
            </a:r>
            <a:r>
              <a:rPr lang="zh-TW" altLang="en-US" dirty="0">
                <a:latin typeface="微軟正黑體" pitchFamily="34" charset="-120"/>
                <a:ea typeface="微軟正黑體" pitchFamily="34" charset="-120"/>
              </a:rPr>
              <a:t>。若是資安管理政策上的疏失，導致駭客攻擊成功，則針對資安管理政策進行檢討與修正。</a:t>
            </a:r>
          </a:p>
        </p:txBody>
      </p:sp>
      <p:sp>
        <p:nvSpPr>
          <p:cNvPr id="4" name="文字方塊 3"/>
          <p:cNvSpPr txBox="1"/>
          <p:nvPr/>
        </p:nvSpPr>
        <p:spPr>
          <a:xfrm>
            <a:off x="2962275" y="6075997"/>
            <a:ext cx="5953125" cy="369332"/>
          </a:xfrm>
          <a:prstGeom prst="rect">
            <a:avLst/>
          </a:prstGeom>
          <a:noFill/>
        </p:spPr>
        <p:txBody>
          <a:bodyPr wrap="square" rtlCol="0">
            <a:spAutoFit/>
          </a:bodyPr>
          <a:lstStyle/>
          <a:p>
            <a:pPr algn="ctr"/>
            <a:r>
              <a:rPr lang="en-US" altLang="zh-TW" dirty="0"/>
              <a:t>https://www.issdu.com.tw/service_detecting.php</a:t>
            </a:r>
            <a:endParaRPr lang="zh-TW" altLang="en-US" dirty="0"/>
          </a:p>
        </p:txBody>
      </p:sp>
    </p:spTree>
    <p:extLst>
      <p:ext uri="{BB962C8B-B14F-4D97-AF65-F5344CB8AC3E}">
        <p14:creationId xmlns:p14="http://schemas.microsoft.com/office/powerpoint/2010/main" val="478605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9695" y="1066800"/>
            <a:ext cx="8779002" cy="4833938"/>
          </a:xfrm>
        </p:spPr>
      </p:pic>
      <p:sp>
        <p:nvSpPr>
          <p:cNvPr id="4" name="AutoShape 2" descr="https://www.issdu.com.tw/upload/images/PT.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文字方塊 5"/>
          <p:cNvSpPr txBox="1"/>
          <p:nvPr/>
        </p:nvSpPr>
        <p:spPr>
          <a:xfrm>
            <a:off x="2962275" y="6075997"/>
            <a:ext cx="5953125" cy="369332"/>
          </a:xfrm>
          <a:prstGeom prst="rect">
            <a:avLst/>
          </a:prstGeom>
          <a:noFill/>
        </p:spPr>
        <p:txBody>
          <a:bodyPr wrap="square" rtlCol="0">
            <a:spAutoFit/>
          </a:bodyPr>
          <a:lstStyle/>
          <a:p>
            <a:pPr algn="ctr"/>
            <a:r>
              <a:rPr lang="en-US" altLang="zh-TW" dirty="0"/>
              <a:t>https://www.issdu.com.tw/service_detecting.php</a:t>
            </a:r>
            <a:endParaRPr lang="zh-TW" altLang="en-US" dirty="0"/>
          </a:p>
        </p:txBody>
      </p:sp>
    </p:spTree>
    <p:extLst>
      <p:ext uri="{BB962C8B-B14F-4D97-AF65-F5344CB8AC3E}">
        <p14:creationId xmlns:p14="http://schemas.microsoft.com/office/powerpoint/2010/main" val="4016039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787150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mn-lt"/>
              </a:rPr>
              <a:t>Agenda</a:t>
            </a:r>
            <a:endParaRPr lang="zh-TW" altLang="en-US" dirty="0">
              <a:latin typeface="+mn-lt"/>
            </a:endParaRP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dirty="0" smtClean="0">
                <a:latin typeface="微軟正黑體" pitchFamily="34" charset="-120"/>
                <a:ea typeface="微軟正黑體" pitchFamily="34" charset="-120"/>
              </a:rPr>
              <a:t>系統的</a:t>
            </a:r>
            <a:r>
              <a:rPr lang="zh-TW" altLang="en-US" dirty="0">
                <a:latin typeface="微軟正黑體" pitchFamily="34" charset="-120"/>
                <a:ea typeface="微軟正黑體" pitchFamily="34" charset="-120"/>
              </a:rPr>
              <a:t>資安威脅</a:t>
            </a:r>
            <a:endParaRPr lang="en-US" altLang="zh-TW" dirty="0" smtClean="0">
              <a:latin typeface="微軟正黑體" pitchFamily="34" charset="-120"/>
              <a:ea typeface="微軟正黑體" pitchFamily="34" charset="-120"/>
            </a:endParaRPr>
          </a:p>
          <a:p>
            <a:pPr marL="514350" indent="-514350">
              <a:buFont typeface="+mj-lt"/>
              <a:buAutoNum type="arabicPeriod"/>
            </a:pPr>
            <a:r>
              <a:rPr lang="en-US" altLang="zh-TW" dirty="0">
                <a:latin typeface="微軟正黑體" pitchFamily="34" charset="-120"/>
                <a:ea typeface="微軟正黑體" pitchFamily="34" charset="-120"/>
              </a:rPr>
              <a:t>2020 CWE Top 25 Most Dangerous Software </a:t>
            </a:r>
            <a:r>
              <a:rPr lang="en-US" altLang="zh-TW" dirty="0" smtClean="0">
                <a:latin typeface="微軟正黑體" pitchFamily="34" charset="-120"/>
                <a:ea typeface="微軟正黑體" pitchFamily="34" charset="-120"/>
              </a:rPr>
              <a:t>Weaknesses</a:t>
            </a:r>
            <a:endParaRPr lang="en-US" altLang="zh-TW" dirty="0">
              <a:latin typeface="微軟正黑體" pitchFamily="34" charset="-120"/>
              <a:ea typeface="微軟正黑體" pitchFamily="34" charset="-120"/>
            </a:endParaRPr>
          </a:p>
          <a:p>
            <a:pPr marL="514350" indent="-514350">
              <a:buFont typeface="+mj-lt"/>
              <a:buAutoNum type="arabicPeriod"/>
            </a:pPr>
            <a:r>
              <a:rPr lang="en-US" altLang="zh-TW" dirty="0" smtClean="0">
                <a:latin typeface="微軟正黑體" pitchFamily="34" charset="-120"/>
                <a:ea typeface="微軟正黑體" pitchFamily="34" charset="-120"/>
              </a:rPr>
              <a:t>Windows insecurity 2020</a:t>
            </a:r>
          </a:p>
          <a:p>
            <a:pPr marL="514350" indent="-514350">
              <a:buFont typeface="+mj-lt"/>
              <a:buAutoNum type="arabicPeriod"/>
            </a:pPr>
            <a:r>
              <a:rPr lang="zh-TW" altLang="en-US" dirty="0">
                <a:latin typeface="微軟正黑體" pitchFamily="34" charset="-120"/>
                <a:ea typeface="微軟正黑體" pitchFamily="34" charset="-120"/>
              </a:rPr>
              <a:t>滲透</a:t>
            </a:r>
            <a:r>
              <a:rPr lang="zh-TW" altLang="en-US" dirty="0" smtClean="0">
                <a:latin typeface="微軟正黑體" pitchFamily="34" charset="-120"/>
                <a:ea typeface="微軟正黑體" pitchFamily="34" charset="-120"/>
              </a:rPr>
              <a:t>測試 </a:t>
            </a:r>
            <a:r>
              <a:rPr lang="en-US" altLang="zh-TW" dirty="0" smtClean="0">
                <a:latin typeface="微軟正黑體" pitchFamily="34" charset="-120"/>
                <a:ea typeface="微軟正黑體" pitchFamily="34" charset="-120"/>
              </a:rPr>
              <a:t>Penetration Testing</a:t>
            </a:r>
          </a:p>
          <a:p>
            <a:pPr marL="514350" indent="-514350">
              <a:buFont typeface="+mj-lt"/>
              <a:buAutoNum type="arabicPeriod"/>
            </a:pPr>
            <a:r>
              <a:rPr lang="zh-TW" altLang="en-US" dirty="0">
                <a:latin typeface="微軟正黑體" pitchFamily="34" charset="-120"/>
                <a:ea typeface="微軟正黑體" pitchFamily="34" charset="-120"/>
              </a:rPr>
              <a:t>滲透</a:t>
            </a:r>
            <a:r>
              <a:rPr lang="zh-TW" altLang="en-US" dirty="0" smtClean="0">
                <a:latin typeface="微軟正黑體" pitchFamily="34" charset="-120"/>
                <a:ea typeface="微軟正黑體" pitchFamily="34" charset="-120"/>
              </a:rPr>
              <a:t>測試方法論</a:t>
            </a:r>
            <a:endParaRPr lang="en-US" altLang="zh-TW" dirty="0">
              <a:latin typeface="微軟正黑體" pitchFamily="34" charset="-120"/>
              <a:ea typeface="微軟正黑體" pitchFamily="34" charset="-120"/>
            </a:endParaRPr>
          </a:p>
          <a:p>
            <a:pPr marL="514350" indent="-514350">
              <a:buFont typeface="+mj-lt"/>
              <a:buAutoNum type="arabicPeriod"/>
            </a:pPr>
            <a:r>
              <a:rPr lang="en-US" altLang="zh-TW" dirty="0" smtClean="0">
                <a:latin typeface="微軟正黑體" pitchFamily="34" charset="-120"/>
                <a:ea typeface="微軟正黑體" pitchFamily="34" charset="-120"/>
              </a:rPr>
              <a:t>Windows</a:t>
            </a:r>
            <a:r>
              <a:rPr lang="zh-TW" altLang="en-US" dirty="0" smtClean="0">
                <a:latin typeface="微軟正黑體" pitchFamily="34" charset="-120"/>
                <a:ea typeface="微軟正黑體" pitchFamily="34" charset="-120"/>
              </a:rPr>
              <a:t>滲透</a:t>
            </a:r>
            <a:r>
              <a:rPr lang="en-US" altLang="zh-TW" dirty="0" smtClean="0">
                <a:latin typeface="微軟正黑體" pitchFamily="34" charset="-120"/>
                <a:ea typeface="微軟正黑體" pitchFamily="34" charset="-120"/>
              </a:rPr>
              <a:t>: </a:t>
            </a:r>
            <a:r>
              <a:rPr lang="zh-TW" altLang="en-US" dirty="0" smtClean="0">
                <a:latin typeface="微軟正黑體" pitchFamily="34" charset="-120"/>
                <a:ea typeface="微軟正黑體" pitchFamily="34" charset="-120"/>
              </a:rPr>
              <a:t>從</a:t>
            </a:r>
            <a:r>
              <a:rPr lang="en-US" altLang="zh-TW" dirty="0" err="1" smtClean="0">
                <a:latin typeface="微軟正黑體" pitchFamily="34" charset="-120"/>
                <a:ea typeface="微軟正黑體" pitchFamily="34" charset="-120"/>
              </a:rPr>
              <a:t>nmap</a:t>
            </a:r>
            <a:r>
              <a:rPr lang="en-US" altLang="zh-TW" dirty="0" smtClean="0">
                <a:latin typeface="微軟正黑體" pitchFamily="34" charset="-120"/>
                <a:ea typeface="微軟正黑體" pitchFamily="34" charset="-120"/>
              </a:rPr>
              <a:t> </a:t>
            </a:r>
            <a:r>
              <a:rPr lang="zh-TW" altLang="en-US" dirty="0" smtClean="0">
                <a:latin typeface="微軟正黑體" pitchFamily="34" charset="-120"/>
                <a:ea typeface="微軟正黑體" pitchFamily="34" charset="-120"/>
              </a:rPr>
              <a:t>到</a:t>
            </a:r>
            <a:r>
              <a:rPr lang="en-US" altLang="zh-TW" dirty="0" err="1" smtClean="0">
                <a:latin typeface="微軟正黑體" pitchFamily="34" charset="-120"/>
                <a:ea typeface="微軟正黑體" pitchFamily="34" charset="-120"/>
              </a:rPr>
              <a:t>metasploit</a:t>
            </a:r>
            <a:endParaRPr lang="en-US" altLang="zh-TW" dirty="0" smtClean="0">
              <a:latin typeface="微軟正黑體" pitchFamily="34" charset="-120"/>
              <a:ea typeface="微軟正黑體" pitchFamily="34" charset="-120"/>
            </a:endParaRPr>
          </a:p>
          <a:p>
            <a:pPr marL="514350" indent="-514350">
              <a:buFont typeface="+mj-lt"/>
              <a:buAutoNum type="arabicPeriod"/>
            </a:pPr>
            <a:r>
              <a:rPr lang="en-US" altLang="zh-TW" dirty="0" smtClean="0">
                <a:latin typeface="微軟正黑體" pitchFamily="34" charset="-120"/>
                <a:ea typeface="微軟正黑體" pitchFamily="34" charset="-120"/>
              </a:rPr>
              <a:t>Windows defense: </a:t>
            </a:r>
            <a:r>
              <a:rPr lang="zh-TW" altLang="en-US" dirty="0" smtClean="0">
                <a:latin typeface="微軟正黑體" pitchFamily="34" charset="-120"/>
                <a:ea typeface="微軟正黑體" pitchFamily="34" charset="-120"/>
              </a:rPr>
              <a:t>從</a:t>
            </a:r>
            <a:r>
              <a:rPr lang="en-US" altLang="zh-TW" dirty="0" err="1" smtClean="0">
                <a:latin typeface="微軟正黑體" pitchFamily="34" charset="-120"/>
                <a:ea typeface="微軟正黑體" pitchFamily="34" charset="-120"/>
              </a:rPr>
              <a:t>netstat</a:t>
            </a:r>
            <a:r>
              <a:rPr lang="en-US" altLang="zh-TW" dirty="0" smtClean="0">
                <a:latin typeface="微軟正黑體" pitchFamily="34" charset="-120"/>
                <a:ea typeface="微軟正黑體" pitchFamily="34" charset="-120"/>
              </a:rPr>
              <a:t> </a:t>
            </a:r>
            <a:r>
              <a:rPr lang="zh-TW" altLang="en-US" dirty="0" smtClean="0">
                <a:latin typeface="微軟正黑體" pitchFamily="34" charset="-120"/>
                <a:ea typeface="微軟正黑體" pitchFamily="34" charset="-120"/>
              </a:rPr>
              <a:t>到 </a:t>
            </a:r>
            <a:r>
              <a:rPr lang="en-US" altLang="zh-TW" dirty="0" err="1" smtClean="0">
                <a:latin typeface="微軟正黑體" pitchFamily="34" charset="-120"/>
                <a:ea typeface="微軟正黑體" pitchFamily="34" charset="-120"/>
              </a:rPr>
              <a:t>taskkill</a:t>
            </a:r>
            <a:endParaRPr lang="en-US" altLang="zh-TW" dirty="0" smtClean="0">
              <a:latin typeface="微軟正黑體" pitchFamily="34" charset="-120"/>
              <a:ea typeface="微軟正黑體" pitchFamily="34" charset="-120"/>
            </a:endParaRPr>
          </a:p>
          <a:p>
            <a:pPr marL="514350" indent="-514350">
              <a:buFont typeface="+mj-lt"/>
              <a:buAutoNum type="arabicPeriod"/>
            </a:pPr>
            <a:r>
              <a:rPr lang="zh-TW" altLang="en-US" dirty="0">
                <a:latin typeface="微軟正黑體" pitchFamily="34" charset="-120"/>
                <a:ea typeface="微軟正黑體" pitchFamily="34" charset="-120"/>
              </a:rPr>
              <a:t>學習心得</a:t>
            </a:r>
            <a:endParaRPr lang="en-US" altLang="zh-TW" dirty="0" smtClean="0">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2"/>
          </p:nvPr>
        </p:nvSpPr>
        <p:spPr/>
        <p:txBody>
          <a:bodyPr/>
          <a:lstStyle/>
          <a:p>
            <a:fld id="{673179C1-9F96-4939-80DE-35AC937F7F6F}" type="slidenum">
              <a:rPr lang="zh-TW" altLang="en-US" smtClean="0"/>
              <a:t>2</a:t>
            </a:fld>
            <a:endParaRPr lang="zh-TW" altLang="en-US"/>
          </a:p>
        </p:txBody>
      </p:sp>
    </p:spTree>
    <p:extLst>
      <p:ext uri="{BB962C8B-B14F-4D97-AF65-F5344CB8AC3E}">
        <p14:creationId xmlns:p14="http://schemas.microsoft.com/office/powerpoint/2010/main" val="1898450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308" y="271852"/>
            <a:ext cx="10515600" cy="833953"/>
          </a:xfrm>
        </p:spPr>
        <p:txBody>
          <a:bodyPr/>
          <a:lstStyle/>
          <a:p>
            <a:r>
              <a:rPr lang="zh-TW" altLang="en-US" dirty="0">
                <a:latin typeface="標楷體" panose="03000509000000000000" pitchFamily="65" charset="-120"/>
                <a:ea typeface="標楷體" panose="03000509000000000000" pitchFamily="65" charset="-120"/>
              </a:rPr>
              <a:t>滲透</a:t>
            </a:r>
            <a:r>
              <a:rPr lang="zh-TW" altLang="en-US" dirty="0" smtClean="0">
                <a:latin typeface="標楷體" panose="03000509000000000000" pitchFamily="65" charset="-120"/>
                <a:ea typeface="標楷體" panose="03000509000000000000" pitchFamily="65" charset="-120"/>
              </a:rPr>
              <a:t>測試 </a:t>
            </a:r>
            <a:r>
              <a:rPr lang="en-US" altLang="zh-TW" dirty="0" smtClean="0">
                <a:latin typeface="標楷體" panose="03000509000000000000" pitchFamily="65" charset="-120"/>
                <a:ea typeface="標楷體" panose="03000509000000000000" pitchFamily="65" charset="-120"/>
              </a:rPr>
              <a:t>Penetration </a:t>
            </a:r>
            <a:r>
              <a:rPr lang="en-US" altLang="zh-TW" dirty="0">
                <a:latin typeface="標楷體" panose="03000509000000000000" pitchFamily="65" charset="-120"/>
                <a:ea typeface="標楷體" panose="03000509000000000000" pitchFamily="65" charset="-120"/>
              </a:rPr>
              <a:t>Test, </a:t>
            </a:r>
            <a:r>
              <a:rPr lang="en-US" altLang="zh-TW" dirty="0" smtClean="0">
                <a:latin typeface="標楷體" panose="03000509000000000000" pitchFamily="65" charset="-120"/>
                <a:ea typeface="標楷體" panose="03000509000000000000" pitchFamily="65" charset="-120"/>
              </a:rPr>
              <a:t>PT</a:t>
            </a:r>
            <a:endParaRPr lang="zh-TW" altLang="en-US" dirty="0"/>
          </a:p>
        </p:txBody>
      </p:sp>
      <p:sp>
        <p:nvSpPr>
          <p:cNvPr id="3" name="內容版面配置區 2"/>
          <p:cNvSpPr>
            <a:spLocks noGrp="1"/>
          </p:cNvSpPr>
          <p:nvPr>
            <p:ph idx="1"/>
          </p:nvPr>
        </p:nvSpPr>
        <p:spPr>
          <a:xfrm>
            <a:off x="640492" y="1545541"/>
            <a:ext cx="10515600" cy="4706981"/>
          </a:xfrm>
        </p:spPr>
        <p:txBody>
          <a:bodyPr>
            <a:normAutofit fontScale="92500" lnSpcReduction="20000"/>
          </a:bodyPr>
          <a:lstStyle/>
          <a:p>
            <a:r>
              <a:rPr lang="zh-TW" altLang="en-US" dirty="0">
                <a:latin typeface="標楷體" panose="03000509000000000000" pitchFamily="65" charset="-120"/>
                <a:ea typeface="標楷體" panose="03000509000000000000" pitchFamily="65" charset="-120"/>
              </a:rPr>
              <a:t>滲透測試服務 </a:t>
            </a:r>
            <a:r>
              <a:rPr lang="en-US" altLang="zh-TW" dirty="0">
                <a:latin typeface="標楷體" panose="03000509000000000000" pitchFamily="65" charset="-120"/>
                <a:ea typeface="標楷體" panose="03000509000000000000" pitchFamily="65" charset="-120"/>
              </a:rPr>
              <a:t>(Penetration Test, PT) </a:t>
            </a:r>
            <a:r>
              <a:rPr lang="zh-TW" altLang="en-US" dirty="0">
                <a:latin typeface="標楷體" panose="03000509000000000000" pitchFamily="65" charset="-120"/>
                <a:ea typeface="標楷體" panose="03000509000000000000" pitchFamily="65" charset="-120"/>
              </a:rPr>
              <a:t>是委請</a:t>
            </a:r>
            <a:r>
              <a:rPr lang="zh-TW" altLang="en-US" b="1"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受信任的第三方專業資安團隊</a:t>
            </a:r>
            <a:r>
              <a:rPr lang="zh-TW" altLang="en-US" dirty="0">
                <a:latin typeface="標楷體" panose="03000509000000000000" pitchFamily="65" charset="-120"/>
                <a:ea typeface="標楷體" panose="03000509000000000000" pitchFamily="65" charset="-120"/>
              </a:rPr>
              <a:t>，從</a:t>
            </a:r>
            <a:r>
              <a:rPr lang="zh-TW" altLang="en-US" b="1"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駭客的角度</a:t>
            </a:r>
            <a:r>
              <a:rPr lang="zh-TW" altLang="en-US" dirty="0">
                <a:latin typeface="標楷體" panose="03000509000000000000" pitchFamily="65" charset="-120"/>
                <a:ea typeface="標楷體" panose="03000509000000000000" pitchFamily="65" charset="-120"/>
              </a:rPr>
              <a:t>出發，模擬攻擊者的思考方式</a:t>
            </a:r>
            <a:r>
              <a:rPr lang="zh-TW" altLang="en-US" b="1" dirty="0">
                <a:solidFill>
                  <a:srgbClr val="00B05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對企業進行各種入侵攻擊測試。</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滲透測試執行期間，資安專家會以駭客思維嘗試入侵該企業的</a:t>
            </a:r>
            <a:r>
              <a:rPr lang="zh-TW" altLang="en-US" b="1" dirty="0">
                <a:solidFill>
                  <a:srgbClr val="00B0F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網站</a:t>
            </a:r>
            <a:r>
              <a:rPr lang="zh-TW" altLang="en-US" dirty="0">
                <a:latin typeface="標楷體" panose="03000509000000000000" pitchFamily="65" charset="-120"/>
                <a:ea typeface="標楷體" panose="03000509000000000000" pitchFamily="65" charset="-120"/>
              </a:rPr>
              <a:t>、</a:t>
            </a:r>
            <a:r>
              <a:rPr lang="zh-TW" altLang="en-US" b="1" dirty="0">
                <a:solidFill>
                  <a:srgbClr val="00B0F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網路系統、儲存設備</a:t>
            </a:r>
            <a:r>
              <a:rPr lang="zh-TW" altLang="en-US" dirty="0">
                <a:latin typeface="標楷體" panose="03000509000000000000" pitchFamily="65" charset="-120"/>
                <a:ea typeface="標楷體" panose="03000509000000000000" pitchFamily="65" charset="-120"/>
              </a:rPr>
              <a:t>等軟硬體，</a:t>
            </a:r>
            <a:r>
              <a:rPr lang="zh-TW" altLang="en-US" b="1"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找出各種潛在的漏洞</a:t>
            </a:r>
            <a:r>
              <a:rPr lang="zh-TW" altLang="en-US" dirty="0">
                <a:latin typeface="標楷體" panose="03000509000000000000" pitchFamily="65" charset="-120"/>
                <a:ea typeface="標楷體" panose="03000509000000000000" pitchFamily="65" charset="-120"/>
              </a:rPr>
              <a:t>，以驗證企業的設備與資料是否可被破壞或竊取，同時也評估資訊系統與硬體的全盤架構，確認其安全性是否有待加強。</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滲透測試結束後，專家會</a:t>
            </a:r>
            <a:r>
              <a:rPr lang="zh-TW" altLang="en-US" b="1" dirty="0">
                <a:solidFill>
                  <a:srgbClr val="C0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列出詳細的攻擊手法與步驟</a:t>
            </a:r>
            <a:r>
              <a:rPr lang="zh-TW" altLang="en-US" dirty="0">
                <a:latin typeface="標楷體" panose="03000509000000000000" pitchFamily="65" charset="-120"/>
                <a:ea typeface="標楷體" panose="03000509000000000000" pitchFamily="65" charset="-120"/>
              </a:rPr>
              <a:t>，提供完整的修補建議並輔導開發者修補漏洞，讓企業能儘速降低遭受入侵的風險。開發者修補完畢後，資安團隊會再次確認是否可使用其他手法繞過防護，以確保企業不會因為同樣的問題遭受損失。</a:t>
            </a:r>
          </a:p>
        </p:txBody>
      </p:sp>
      <p:sp>
        <p:nvSpPr>
          <p:cNvPr id="4" name="標題 1"/>
          <p:cNvSpPr txBox="1">
            <a:spLocks/>
          </p:cNvSpPr>
          <p:nvPr/>
        </p:nvSpPr>
        <p:spPr>
          <a:xfrm>
            <a:off x="640492" y="5935477"/>
            <a:ext cx="8892480" cy="634082"/>
          </a:xfrm>
          <a:prstGeom prst="rect">
            <a:avLst/>
          </a:prstGeom>
          <a:solidFill>
            <a:srgbClr val="FFFF0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http://devco.re/services/penetration-test</a:t>
            </a:r>
            <a:endParaRPr lang="zh-TW" altLang="en-US" dirty="0"/>
          </a:p>
        </p:txBody>
      </p:sp>
    </p:spTree>
    <p:extLst>
      <p:ext uri="{BB962C8B-B14F-4D97-AF65-F5344CB8AC3E}">
        <p14:creationId xmlns:p14="http://schemas.microsoft.com/office/powerpoint/2010/main" val="14169606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1276" y="31394"/>
            <a:ext cx="9683844" cy="850106"/>
          </a:xfrm>
        </p:spPr>
        <p:txBody>
          <a:bodyPr>
            <a:normAutofit/>
          </a:bodyPr>
          <a:lstStyle/>
          <a:p>
            <a:r>
              <a:rPr lang="zh-TW" altLang="en-US" dirty="0" smtClean="0"/>
              <a:t>滲透測試 </a:t>
            </a:r>
            <a:r>
              <a:rPr lang="en-US" altLang="zh-TW" dirty="0" smtClean="0"/>
              <a:t>Penetration Testing(PT)</a:t>
            </a:r>
            <a:endParaRPr lang="zh-TW" altLang="en-US" dirty="0"/>
          </a:p>
        </p:txBody>
      </p:sp>
      <p:sp>
        <p:nvSpPr>
          <p:cNvPr id="3" name="內容版面配置區 2"/>
          <p:cNvSpPr>
            <a:spLocks noGrp="1"/>
          </p:cNvSpPr>
          <p:nvPr>
            <p:ph idx="1"/>
          </p:nvPr>
        </p:nvSpPr>
        <p:spPr>
          <a:xfrm>
            <a:off x="453083" y="2862348"/>
            <a:ext cx="10095204" cy="3867969"/>
          </a:xfrm>
        </p:spPr>
        <p:txBody>
          <a:bodyPr>
            <a:normAutofit/>
          </a:bodyPr>
          <a:lstStyle/>
          <a:p>
            <a:pPr>
              <a:buFont typeface="Wingdings" panose="05000000000000000000" pitchFamily="2" charset="2"/>
              <a:buChar char="Ø"/>
            </a:pPr>
            <a:r>
              <a:rPr lang="en-US" altLang="zh-TW" dirty="0"/>
              <a:t>A penetration test, informally pen test, is an attack on a computer system that looks for </a:t>
            </a:r>
            <a:r>
              <a:rPr lang="en-US" altLang="zh-TW" b="1" dirty="0">
                <a:solidFill>
                  <a:srgbClr val="FF0000"/>
                </a:solidFill>
                <a:effectLst>
                  <a:outerShdw blurRad="38100" dist="38100" dir="2700000" algn="tl">
                    <a:srgbClr val="000000">
                      <a:alpha val="43137"/>
                    </a:srgbClr>
                  </a:outerShdw>
                </a:effectLst>
              </a:rPr>
              <a:t>security weaknesses</a:t>
            </a:r>
            <a:r>
              <a:rPr lang="en-US" altLang="zh-TW" dirty="0"/>
              <a:t>, potentially </a:t>
            </a:r>
            <a:r>
              <a:rPr lang="en-US" altLang="zh-TW" b="1" dirty="0">
                <a:solidFill>
                  <a:srgbClr val="FF0000"/>
                </a:solidFill>
                <a:effectLst>
                  <a:outerShdw blurRad="38100" dist="38100" dir="2700000" algn="tl">
                    <a:srgbClr val="000000">
                      <a:alpha val="43137"/>
                    </a:srgbClr>
                  </a:outerShdw>
                </a:effectLst>
              </a:rPr>
              <a:t>gaining access </a:t>
            </a:r>
            <a:r>
              <a:rPr lang="en-US" altLang="zh-TW" dirty="0"/>
              <a:t>to the computer's features and data</a:t>
            </a:r>
            <a:r>
              <a:rPr lang="en-US" altLang="zh-TW" dirty="0" smtClean="0"/>
              <a:t>.</a:t>
            </a:r>
            <a:endParaRPr lang="en-US" altLang="zh-TW" dirty="0"/>
          </a:p>
          <a:p>
            <a:pPr>
              <a:buFont typeface="Wingdings" panose="05000000000000000000" pitchFamily="2" charset="2"/>
              <a:buChar char="Ø"/>
            </a:pPr>
            <a:r>
              <a:rPr lang="en-US" altLang="zh-TW" dirty="0" smtClean="0"/>
              <a:t>A </a:t>
            </a:r>
            <a:r>
              <a:rPr lang="en-US" altLang="zh-TW" dirty="0"/>
              <a:t>penetration test target may be a white box (which provides background and system information) or black box (which provides only basic or no information except the company name</a:t>
            </a:r>
            <a:r>
              <a:rPr lang="en-US" altLang="zh-TW" dirty="0" smtClean="0"/>
              <a:t>).</a:t>
            </a:r>
          </a:p>
          <a:p>
            <a:pPr>
              <a:buFont typeface="Wingdings" panose="05000000000000000000" pitchFamily="2" charset="2"/>
              <a:buChar char="Ø"/>
            </a:pPr>
            <a:r>
              <a:rPr lang="en-US" altLang="zh-TW" dirty="0" smtClean="0"/>
              <a:t> </a:t>
            </a:r>
            <a:r>
              <a:rPr lang="en-US" altLang="zh-TW" dirty="0"/>
              <a:t>A penetration test can help determine whether a system is vulnerable to attack</a:t>
            </a:r>
            <a:r>
              <a:rPr lang="en-US" altLang="zh-TW" b="1" dirty="0">
                <a:solidFill>
                  <a:srgbClr val="FF0000"/>
                </a:solidFill>
                <a:effectLst>
                  <a:outerShdw blurRad="38100" dist="38100" dir="2700000" algn="tl">
                    <a:srgbClr val="000000">
                      <a:alpha val="43137"/>
                    </a:srgbClr>
                  </a:outerShdw>
                </a:effectLst>
              </a:rPr>
              <a:t>, if the defenses were sufficient</a:t>
            </a:r>
            <a:r>
              <a:rPr lang="en-US" altLang="zh-TW" dirty="0"/>
              <a:t>, and </a:t>
            </a:r>
            <a:r>
              <a:rPr lang="en-US" altLang="zh-TW" b="1" dirty="0">
                <a:solidFill>
                  <a:srgbClr val="FF0000"/>
                </a:solidFill>
                <a:effectLst>
                  <a:outerShdw blurRad="38100" dist="38100" dir="2700000" algn="tl">
                    <a:srgbClr val="000000">
                      <a:alpha val="43137"/>
                    </a:srgbClr>
                  </a:outerShdw>
                </a:effectLst>
              </a:rPr>
              <a:t>which defenses (if any) the test defeated</a:t>
            </a:r>
            <a:r>
              <a:rPr lang="en-US" altLang="zh-TW" dirty="0" smtClean="0"/>
              <a:t>.</a:t>
            </a:r>
            <a:endParaRPr lang="en-US" altLang="zh-TW" dirty="0"/>
          </a:p>
          <a:p>
            <a:endParaRPr lang="en-US" altLang="zh-TW" dirty="0"/>
          </a:p>
        </p:txBody>
      </p:sp>
      <p:sp>
        <p:nvSpPr>
          <p:cNvPr id="4" name="矩形 3"/>
          <p:cNvSpPr/>
          <p:nvPr/>
        </p:nvSpPr>
        <p:spPr>
          <a:xfrm>
            <a:off x="131807" y="948139"/>
            <a:ext cx="10541393" cy="461665"/>
          </a:xfrm>
          <a:prstGeom prst="rect">
            <a:avLst/>
          </a:prstGeom>
          <a:solidFill>
            <a:srgbClr val="FFFF00"/>
          </a:solidFill>
        </p:spPr>
        <p:txBody>
          <a:bodyPr wrap="square">
            <a:spAutoFit/>
          </a:bodyPr>
          <a:lstStyle/>
          <a:p>
            <a:r>
              <a:rPr lang="zh-TW" altLang="en-US" sz="2400" dirty="0"/>
              <a:t>https://en.wikipedia.org/wiki/Penetration_test</a:t>
            </a:r>
          </a:p>
        </p:txBody>
      </p:sp>
      <p:sp>
        <p:nvSpPr>
          <p:cNvPr id="5" name="矩形 4"/>
          <p:cNvSpPr/>
          <p:nvPr/>
        </p:nvSpPr>
        <p:spPr>
          <a:xfrm>
            <a:off x="453085" y="1551298"/>
            <a:ext cx="10906897" cy="892552"/>
          </a:xfrm>
          <a:prstGeom prst="rect">
            <a:avLst/>
          </a:prstGeom>
        </p:spPr>
        <p:txBody>
          <a:bodyPr wrap="square">
            <a:spAutoFit/>
          </a:bodyPr>
          <a:lstStyle/>
          <a:p>
            <a:r>
              <a:rPr lang="zh-TW" altLang="en-US" dirty="0"/>
              <a:t>滲透測試是指一個具備</a:t>
            </a:r>
            <a:r>
              <a:rPr lang="zh-TW" altLang="en-US" b="1" dirty="0">
                <a:effectLst>
                  <a:outerShdw blurRad="38100" dist="38100" dir="2700000" algn="tl">
                    <a:srgbClr val="000000">
                      <a:alpha val="43137"/>
                    </a:srgbClr>
                  </a:outerShdw>
                </a:effectLst>
              </a:rPr>
              <a:t>資安知識與經驗</a:t>
            </a:r>
            <a:r>
              <a:rPr lang="zh-TW" altLang="en-US" dirty="0"/>
              <a:t>、</a:t>
            </a:r>
            <a:r>
              <a:rPr lang="zh-TW" altLang="en-US" b="1" dirty="0">
                <a:effectLst>
                  <a:outerShdw blurRad="38100" dist="38100" dir="2700000" algn="tl">
                    <a:srgbClr val="000000">
                      <a:alpha val="43137"/>
                    </a:srgbClr>
                  </a:outerShdw>
                </a:effectLst>
              </a:rPr>
              <a:t>技術人員</a:t>
            </a:r>
            <a:r>
              <a:rPr lang="zh-TW" altLang="en-US" sz="2800" b="1" dirty="0">
                <a:solidFill>
                  <a:srgbClr val="FF0000"/>
                </a:solidFill>
                <a:effectLst>
                  <a:outerShdw blurRad="38100" dist="38100" dir="2700000" algn="tl">
                    <a:srgbClr val="000000">
                      <a:alpha val="43137"/>
                    </a:srgbClr>
                  </a:outerShdw>
                </a:effectLst>
              </a:rPr>
              <a:t>受僱主所託</a:t>
            </a:r>
            <a:r>
              <a:rPr lang="zh-TW" altLang="en-US" dirty="0"/>
              <a:t>，為僱主的網路設備、主機，</a:t>
            </a:r>
            <a:r>
              <a:rPr lang="zh-TW" altLang="en-US" sz="2400" b="1" dirty="0">
                <a:solidFill>
                  <a:srgbClr val="00B050"/>
                </a:solidFill>
                <a:effectLst>
                  <a:outerShdw blurRad="38100" dist="38100" dir="2700000" algn="tl">
                    <a:srgbClr val="000000">
                      <a:alpha val="43137"/>
                    </a:srgbClr>
                  </a:outerShdw>
                </a:effectLst>
              </a:rPr>
              <a:t>模擬駭客的手法</a:t>
            </a:r>
            <a:r>
              <a:rPr lang="zh-TW" altLang="en-US" dirty="0"/>
              <a:t>對</a:t>
            </a:r>
            <a:r>
              <a:rPr lang="zh-TW" altLang="en-US" b="1" dirty="0">
                <a:solidFill>
                  <a:srgbClr val="00B050"/>
                </a:solidFill>
                <a:effectLst>
                  <a:outerShdw blurRad="38100" dist="38100" dir="2700000" algn="tl">
                    <a:srgbClr val="000000">
                      <a:alpha val="43137"/>
                    </a:srgbClr>
                  </a:outerShdw>
                </a:effectLst>
              </a:rPr>
              <a:t>網路或主機進行攻擊測試</a:t>
            </a:r>
            <a:r>
              <a:rPr lang="zh-TW" altLang="en-US" dirty="0"/>
              <a:t>，為的是</a:t>
            </a:r>
            <a:r>
              <a:rPr lang="zh-TW" altLang="en-US" b="1" dirty="0">
                <a:solidFill>
                  <a:srgbClr val="00B050"/>
                </a:solidFill>
                <a:effectLst>
                  <a:outerShdw blurRad="38100" dist="38100" dir="2700000" algn="tl">
                    <a:srgbClr val="000000">
                      <a:alpha val="43137"/>
                    </a:srgbClr>
                  </a:outerShdw>
                </a:effectLst>
              </a:rPr>
              <a:t>發掘系統漏洞</a:t>
            </a:r>
            <a:r>
              <a:rPr lang="zh-TW" altLang="en-US" dirty="0"/>
              <a:t>、並</a:t>
            </a:r>
            <a:r>
              <a:rPr lang="zh-TW" altLang="en-US" b="1" dirty="0">
                <a:solidFill>
                  <a:srgbClr val="FF0000"/>
                </a:solidFill>
                <a:effectLst>
                  <a:outerShdw blurRad="38100" dist="38100" dir="2700000" algn="tl">
                    <a:srgbClr val="000000">
                      <a:alpha val="43137"/>
                    </a:srgbClr>
                  </a:outerShdw>
                </a:effectLst>
              </a:rPr>
              <a:t>提出改善方法</a:t>
            </a:r>
            <a:endParaRPr lang="zh-TW" altLang="en-US" dirty="0"/>
          </a:p>
        </p:txBody>
      </p:sp>
    </p:spTree>
    <p:extLst>
      <p:ext uri="{BB962C8B-B14F-4D97-AF65-F5344CB8AC3E}">
        <p14:creationId xmlns:p14="http://schemas.microsoft.com/office/powerpoint/2010/main" val="1109227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lnSpcReduction="10000"/>
          </a:bodyPr>
          <a:lstStyle/>
          <a:p>
            <a:pPr latinLnBrk="1"/>
            <a:r>
              <a:rPr lang="zh-TW" altLang="en-US" dirty="0"/>
              <a:t>滲透測試（</a:t>
            </a:r>
            <a:r>
              <a:rPr lang="en-US" altLang="zh-TW" dirty="0"/>
              <a:t>penetration test</a:t>
            </a:r>
            <a:r>
              <a:rPr lang="zh-TW" altLang="en-US" dirty="0"/>
              <a:t>）是通過模擬惡意黑客的攻擊方法，來評估計算機網路系統安全的一種評估方法。這個過程包括對系統的任何弱點、技術缺陷或漏洞的主動分析，這個分析師從一個攻擊者可能存在的位置來進行的，並且從這個位置有條件主動利用安全漏洞。滲透測試還具有的兩個顯著特點是：滲透測試是一個漸進的並且逐步深入的過程。滲透測試是選擇不影響業務系統正常執行的攻擊方法進行的測試。</a:t>
            </a:r>
          </a:p>
          <a:p>
            <a:r>
              <a:rPr lang="zh-TW" altLang="en-US" dirty="0"/>
              <a:t>滲透測試目的</a:t>
            </a:r>
            <a:r>
              <a:rPr lang="zh-TW" altLang="en-US" dirty="0" smtClean="0"/>
              <a:t>：</a:t>
            </a:r>
            <a:endParaRPr lang="en-US" altLang="zh-TW" dirty="0" smtClean="0"/>
          </a:p>
          <a:p>
            <a:pPr lvl="1"/>
            <a:r>
              <a:rPr lang="zh-TW" altLang="en-US" dirty="0" smtClean="0"/>
              <a:t>了解入侵者可能利用的途徑</a:t>
            </a:r>
            <a:endParaRPr lang="en-US" altLang="zh-TW" dirty="0" smtClean="0"/>
          </a:p>
          <a:p>
            <a:pPr lvl="1"/>
            <a:r>
              <a:rPr lang="zh-TW" altLang="en-US" dirty="0" smtClean="0"/>
              <a:t>了解系統的安全強度</a:t>
            </a:r>
            <a:endParaRPr lang="en-US" altLang="zh-TW" dirty="0" smtClean="0"/>
          </a:p>
          <a:p>
            <a:pPr marL="457200" lvl="1" indent="0">
              <a:buNone/>
            </a:pPr>
            <a:r>
              <a:rPr lang="en-US" altLang="zh-TW" dirty="0" smtClean="0"/>
              <a:t>https://devco.re/services/penetration-test</a:t>
            </a:r>
          </a:p>
          <a:p>
            <a:pPr lvl="1"/>
            <a:endParaRPr lang="zh-TW" altLang="en-US" b="1" dirty="0"/>
          </a:p>
          <a:p>
            <a:pPr marL="0" indent="0">
              <a:buNone/>
            </a:pPr>
            <a:endParaRPr lang="zh-TW" altLang="en-US" dirty="0"/>
          </a:p>
        </p:txBody>
      </p:sp>
    </p:spTree>
    <p:extLst>
      <p:ext uri="{BB962C8B-B14F-4D97-AF65-F5344CB8AC3E}">
        <p14:creationId xmlns:p14="http://schemas.microsoft.com/office/powerpoint/2010/main" val="2278611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lstStyle/>
          <a:p>
            <a:pPr algn="ctr"/>
            <a:r>
              <a:rPr lang="zh-TW" altLang="en-US" dirty="0" smtClean="0">
                <a:solidFill>
                  <a:schemeClr val="bg1"/>
                </a:solidFill>
                <a:latin typeface="微軟正黑體" pitchFamily="34" charset="-120"/>
                <a:ea typeface="微軟正黑體" pitchFamily="34" charset="-120"/>
              </a:rPr>
              <a:t>滲透</a:t>
            </a:r>
            <a:r>
              <a:rPr lang="zh-TW" altLang="en-US" dirty="0">
                <a:solidFill>
                  <a:schemeClr val="bg1"/>
                </a:solidFill>
                <a:latin typeface="微軟正黑體" pitchFamily="34" charset="-120"/>
                <a:ea typeface="微軟正黑體" pitchFamily="34" charset="-120"/>
              </a:rPr>
              <a:t>測試</a:t>
            </a:r>
            <a:r>
              <a:rPr lang="zh-TW" altLang="en-US" dirty="0" smtClean="0">
                <a:solidFill>
                  <a:schemeClr val="bg1"/>
                </a:solidFill>
                <a:latin typeface="微軟正黑體" pitchFamily="34" charset="-120"/>
                <a:ea typeface="微軟正黑體" pitchFamily="34" charset="-120"/>
              </a:rPr>
              <a:t>方法論</a:t>
            </a:r>
            <a:endParaRPr lang="zh-TW" altLang="en-US"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039395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圓角矩形 6"/>
          <p:cNvSpPr/>
          <p:nvPr/>
        </p:nvSpPr>
        <p:spPr>
          <a:xfrm>
            <a:off x="220262" y="1710046"/>
            <a:ext cx="2571751"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滲透測試流程</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a:xfrm>
            <a:off x="857250" y="5657850"/>
            <a:ext cx="10515600" cy="762000"/>
          </a:xfrm>
        </p:spPr>
        <p:txBody>
          <a:bodyPr/>
          <a:lstStyle/>
          <a:p>
            <a:pPr marL="0" indent="0">
              <a:buNone/>
            </a:pPr>
            <a:r>
              <a:rPr lang="en-US" altLang="zh-TW" dirty="0" smtClean="0"/>
              <a:t>https</a:t>
            </a:r>
            <a:r>
              <a:rPr lang="en-US" altLang="zh-TW" dirty="0"/>
              <a:t>://www.mdeditor.tw/pl/pf86/zh-tw</a:t>
            </a:r>
            <a:endParaRPr lang="zh-TW" altLang="en-US" dirty="0"/>
          </a:p>
        </p:txBody>
      </p:sp>
      <p:sp>
        <p:nvSpPr>
          <p:cNvPr id="8" name="圓角矩形 7"/>
          <p:cNvSpPr/>
          <p:nvPr/>
        </p:nvSpPr>
        <p:spPr>
          <a:xfrm>
            <a:off x="6517481" y="1677332"/>
            <a:ext cx="2566987"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圓角矩形 8"/>
          <p:cNvSpPr/>
          <p:nvPr/>
        </p:nvSpPr>
        <p:spPr>
          <a:xfrm>
            <a:off x="1076324" y="3838574"/>
            <a:ext cx="2552700"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圓角矩形 9"/>
          <p:cNvSpPr/>
          <p:nvPr/>
        </p:nvSpPr>
        <p:spPr>
          <a:xfrm>
            <a:off x="8470105" y="3790946"/>
            <a:ext cx="2705099"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圓角矩形 13"/>
          <p:cNvSpPr/>
          <p:nvPr/>
        </p:nvSpPr>
        <p:spPr>
          <a:xfrm>
            <a:off x="3383752" y="1686542"/>
            <a:ext cx="2462214"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圓角矩形 14"/>
          <p:cNvSpPr/>
          <p:nvPr/>
        </p:nvSpPr>
        <p:spPr>
          <a:xfrm>
            <a:off x="4695824" y="3838574"/>
            <a:ext cx="2795589"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圓角矩形 15"/>
          <p:cNvSpPr/>
          <p:nvPr/>
        </p:nvSpPr>
        <p:spPr>
          <a:xfrm>
            <a:off x="9667875" y="1640174"/>
            <a:ext cx="2409825"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3383752" y="1906264"/>
            <a:ext cx="2447924" cy="523220"/>
          </a:xfrm>
          <a:prstGeom prst="rect">
            <a:avLst/>
          </a:prstGeom>
          <a:noFill/>
        </p:spPr>
        <p:txBody>
          <a:bodyPr wrap="square" rtlCol="0">
            <a:spAutoFit/>
          </a:bodyPr>
          <a:lstStyle/>
          <a:p>
            <a:pPr algn="ctr"/>
            <a:r>
              <a:rPr lang="zh-TW" altLang="en-US" sz="2800" dirty="0">
                <a:latin typeface="微軟正黑體" pitchFamily="34" charset="-120"/>
                <a:ea typeface="微軟正黑體" pitchFamily="34" charset="-120"/>
              </a:rPr>
              <a:t>情報蒐集</a:t>
            </a:r>
            <a:r>
              <a:rPr lang="zh-TW" altLang="en-US" sz="2800" dirty="0" smtClean="0">
                <a:latin typeface="微軟正黑體" pitchFamily="34" charset="-120"/>
                <a:ea typeface="微軟正黑體" pitchFamily="34" charset="-120"/>
              </a:rPr>
              <a:t>階段</a:t>
            </a:r>
            <a:endParaRPr lang="zh-TW" altLang="en-US" sz="2800" dirty="0"/>
          </a:p>
        </p:txBody>
      </p:sp>
      <p:sp>
        <p:nvSpPr>
          <p:cNvPr id="19" name="文字方塊 18"/>
          <p:cNvSpPr txBox="1"/>
          <p:nvPr/>
        </p:nvSpPr>
        <p:spPr>
          <a:xfrm>
            <a:off x="6541292" y="1906264"/>
            <a:ext cx="2519363" cy="523220"/>
          </a:xfrm>
          <a:prstGeom prst="rect">
            <a:avLst/>
          </a:prstGeom>
          <a:noFill/>
        </p:spPr>
        <p:txBody>
          <a:bodyPr wrap="square" rtlCol="0">
            <a:spAutoFit/>
          </a:bodyPr>
          <a:lstStyle/>
          <a:p>
            <a:pPr algn="ctr"/>
            <a:r>
              <a:rPr lang="zh-TW" altLang="en-US" sz="2800" dirty="0">
                <a:latin typeface="微軟正黑體" pitchFamily="34" charset="-120"/>
                <a:ea typeface="微軟正黑體" pitchFamily="34" charset="-120"/>
              </a:rPr>
              <a:t>威脅建模</a:t>
            </a:r>
            <a:r>
              <a:rPr lang="zh-TW" altLang="en-US" sz="2800" dirty="0" smtClean="0">
                <a:latin typeface="微軟正黑體" pitchFamily="34" charset="-120"/>
                <a:ea typeface="微軟正黑體" pitchFamily="34" charset="-120"/>
              </a:rPr>
              <a:t>階段</a:t>
            </a:r>
            <a:endParaRPr lang="zh-TW" altLang="en-US" dirty="0"/>
          </a:p>
        </p:txBody>
      </p:sp>
      <p:sp>
        <p:nvSpPr>
          <p:cNvPr id="20" name="文字方塊 19"/>
          <p:cNvSpPr txBox="1"/>
          <p:nvPr/>
        </p:nvSpPr>
        <p:spPr>
          <a:xfrm>
            <a:off x="9708354" y="1850051"/>
            <a:ext cx="2328865" cy="523220"/>
          </a:xfrm>
          <a:prstGeom prst="rect">
            <a:avLst/>
          </a:prstGeom>
          <a:noFill/>
        </p:spPr>
        <p:txBody>
          <a:bodyPr wrap="square" rtlCol="0">
            <a:spAutoFit/>
          </a:bodyPr>
          <a:lstStyle/>
          <a:p>
            <a:pPr algn="ctr"/>
            <a:r>
              <a:rPr lang="zh-TW" altLang="en-US" sz="2800" dirty="0">
                <a:latin typeface="微軟正黑體" pitchFamily="34" charset="-120"/>
                <a:ea typeface="微軟正黑體" pitchFamily="34" charset="-120"/>
              </a:rPr>
              <a:t>漏洞分析</a:t>
            </a:r>
            <a:r>
              <a:rPr lang="zh-TW" altLang="en-US" sz="2800" dirty="0" smtClean="0">
                <a:latin typeface="微軟正黑體" pitchFamily="34" charset="-120"/>
                <a:ea typeface="微軟正黑體" pitchFamily="34" charset="-120"/>
              </a:rPr>
              <a:t>階段</a:t>
            </a:r>
            <a:endParaRPr lang="en-US" altLang="zh-TW" sz="2800" dirty="0">
              <a:latin typeface="微軟正黑體" pitchFamily="34" charset="-120"/>
              <a:ea typeface="微軟正黑體" pitchFamily="34" charset="-120"/>
            </a:endParaRPr>
          </a:p>
        </p:txBody>
      </p:sp>
      <p:sp>
        <p:nvSpPr>
          <p:cNvPr id="21" name="文字方塊 20"/>
          <p:cNvSpPr txBox="1"/>
          <p:nvPr/>
        </p:nvSpPr>
        <p:spPr>
          <a:xfrm>
            <a:off x="1189435" y="4060265"/>
            <a:ext cx="2326477" cy="523220"/>
          </a:xfrm>
          <a:prstGeom prst="rect">
            <a:avLst/>
          </a:prstGeom>
          <a:noFill/>
        </p:spPr>
        <p:txBody>
          <a:bodyPr wrap="square" rtlCol="0">
            <a:spAutoFit/>
          </a:bodyPr>
          <a:lstStyle/>
          <a:p>
            <a:pPr algn="ctr"/>
            <a:r>
              <a:rPr lang="zh-TW" altLang="en-US" sz="2800" dirty="0">
                <a:latin typeface="微軟正黑體" pitchFamily="34" charset="-120"/>
                <a:ea typeface="微軟正黑體" pitchFamily="34" charset="-120"/>
              </a:rPr>
              <a:t>滲透攻擊</a:t>
            </a:r>
            <a:r>
              <a:rPr lang="zh-TW" altLang="en-US" sz="2800" dirty="0" smtClean="0">
                <a:latin typeface="微軟正黑體" pitchFamily="34" charset="-120"/>
                <a:ea typeface="微軟正黑體" pitchFamily="34" charset="-120"/>
              </a:rPr>
              <a:t>階段</a:t>
            </a:r>
            <a:endParaRPr lang="en-US" altLang="zh-TW" sz="2800" dirty="0">
              <a:latin typeface="微軟正黑體" pitchFamily="34" charset="-120"/>
              <a:ea typeface="微軟正黑體" pitchFamily="34" charset="-120"/>
            </a:endParaRPr>
          </a:p>
        </p:txBody>
      </p:sp>
      <p:sp>
        <p:nvSpPr>
          <p:cNvPr id="22" name="文字方塊 21"/>
          <p:cNvSpPr txBox="1"/>
          <p:nvPr/>
        </p:nvSpPr>
        <p:spPr>
          <a:xfrm>
            <a:off x="4735114" y="4048451"/>
            <a:ext cx="2717008" cy="523220"/>
          </a:xfrm>
          <a:prstGeom prst="rect">
            <a:avLst/>
          </a:prstGeom>
          <a:noFill/>
        </p:spPr>
        <p:txBody>
          <a:bodyPr wrap="square" rtlCol="0">
            <a:spAutoFit/>
          </a:bodyPr>
          <a:lstStyle/>
          <a:p>
            <a:pPr algn="ctr"/>
            <a:r>
              <a:rPr lang="zh-TW" altLang="en-US" sz="2800" dirty="0">
                <a:latin typeface="微軟正黑體" pitchFamily="34" charset="-120"/>
                <a:ea typeface="微軟正黑體" pitchFamily="34" charset="-120"/>
              </a:rPr>
              <a:t>後滲透攻擊</a:t>
            </a:r>
            <a:r>
              <a:rPr lang="zh-TW" altLang="en-US" sz="2800" dirty="0" smtClean="0">
                <a:latin typeface="微軟正黑體" pitchFamily="34" charset="-120"/>
                <a:ea typeface="微軟正黑體" pitchFamily="34" charset="-120"/>
              </a:rPr>
              <a:t>階段</a:t>
            </a:r>
            <a:endParaRPr lang="en-US" altLang="zh-TW" sz="2800" dirty="0">
              <a:latin typeface="微軟正黑體" pitchFamily="34" charset="-120"/>
              <a:ea typeface="微軟正黑體" pitchFamily="34" charset="-120"/>
            </a:endParaRPr>
          </a:p>
        </p:txBody>
      </p:sp>
      <p:sp>
        <p:nvSpPr>
          <p:cNvPr id="23" name="文字方塊 22"/>
          <p:cNvSpPr txBox="1"/>
          <p:nvPr/>
        </p:nvSpPr>
        <p:spPr>
          <a:xfrm>
            <a:off x="8470106" y="4048449"/>
            <a:ext cx="2705098" cy="523220"/>
          </a:xfrm>
          <a:prstGeom prst="rect">
            <a:avLst/>
          </a:prstGeom>
          <a:noFill/>
        </p:spPr>
        <p:txBody>
          <a:bodyPr wrap="square" rtlCol="0">
            <a:spAutoFit/>
          </a:bodyPr>
          <a:lstStyle/>
          <a:p>
            <a:pPr algn="ctr"/>
            <a:r>
              <a:rPr lang="zh-TW" altLang="en-US" sz="2800" dirty="0">
                <a:latin typeface="微軟正黑體" pitchFamily="34" charset="-120"/>
                <a:ea typeface="微軟正黑體" pitchFamily="34" charset="-120"/>
              </a:rPr>
              <a:t>後滲透攻擊</a:t>
            </a:r>
            <a:r>
              <a:rPr lang="zh-TW" altLang="en-US" sz="2800" dirty="0" smtClean="0">
                <a:latin typeface="微軟正黑體" pitchFamily="34" charset="-120"/>
                <a:ea typeface="微軟正黑體" pitchFamily="34" charset="-120"/>
              </a:rPr>
              <a:t>階段</a:t>
            </a:r>
            <a:endParaRPr lang="en-US" altLang="zh-TW" sz="2800" dirty="0">
              <a:latin typeface="微軟正黑體" pitchFamily="34" charset="-120"/>
              <a:ea typeface="微軟正黑體" pitchFamily="34" charset="-120"/>
            </a:endParaRPr>
          </a:p>
        </p:txBody>
      </p:sp>
      <p:sp>
        <p:nvSpPr>
          <p:cNvPr id="27" name="文字方塊 26"/>
          <p:cNvSpPr txBox="1"/>
          <p:nvPr/>
        </p:nvSpPr>
        <p:spPr>
          <a:xfrm>
            <a:off x="134537" y="1934527"/>
            <a:ext cx="2743200" cy="523220"/>
          </a:xfrm>
          <a:prstGeom prst="rect">
            <a:avLst/>
          </a:prstGeom>
          <a:noFill/>
        </p:spPr>
        <p:txBody>
          <a:bodyPr wrap="square" rtlCol="0">
            <a:spAutoFit/>
          </a:bodyPr>
          <a:lstStyle/>
          <a:p>
            <a:pPr algn="ctr"/>
            <a:r>
              <a:rPr lang="zh-TW" altLang="en-US" sz="2800" dirty="0">
                <a:latin typeface="微軟正黑體" pitchFamily="34" charset="-120"/>
                <a:ea typeface="微軟正黑體" pitchFamily="34" charset="-120"/>
              </a:rPr>
              <a:t>前期互動階段</a:t>
            </a:r>
          </a:p>
        </p:txBody>
      </p:sp>
      <p:sp>
        <p:nvSpPr>
          <p:cNvPr id="31" name="＞形箭號 30"/>
          <p:cNvSpPr/>
          <p:nvPr/>
        </p:nvSpPr>
        <p:spPr>
          <a:xfrm>
            <a:off x="2935480" y="1828799"/>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形箭號 31"/>
          <p:cNvSpPr/>
          <p:nvPr/>
        </p:nvSpPr>
        <p:spPr>
          <a:xfrm>
            <a:off x="6043610" y="1801170"/>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形箭號 32"/>
          <p:cNvSpPr/>
          <p:nvPr/>
        </p:nvSpPr>
        <p:spPr>
          <a:xfrm>
            <a:off x="9184481" y="1781180"/>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形箭號 33"/>
          <p:cNvSpPr/>
          <p:nvPr/>
        </p:nvSpPr>
        <p:spPr>
          <a:xfrm>
            <a:off x="3973112" y="3900511"/>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形箭號 34"/>
          <p:cNvSpPr/>
          <p:nvPr/>
        </p:nvSpPr>
        <p:spPr>
          <a:xfrm>
            <a:off x="7653929" y="3891288"/>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50903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前期互動</a:t>
            </a:r>
            <a:r>
              <a:rPr lang="zh-TW" altLang="en-US" dirty="0" smtClean="0">
                <a:latin typeface="微軟正黑體" pitchFamily="34" charset="-120"/>
                <a:ea typeface="微軟正黑體" pitchFamily="34" charset="-120"/>
              </a:rPr>
              <a:t>階段</a:t>
            </a:r>
            <a:endParaRPr lang="zh-TW" altLang="en-US" dirty="0"/>
          </a:p>
        </p:txBody>
      </p:sp>
      <p:sp>
        <p:nvSpPr>
          <p:cNvPr id="3" name="內容版面配置區 2"/>
          <p:cNvSpPr>
            <a:spLocks noGrp="1"/>
          </p:cNvSpPr>
          <p:nvPr>
            <p:ph idx="1"/>
          </p:nvPr>
        </p:nvSpPr>
        <p:spPr/>
        <p:txBody>
          <a:bodyPr/>
          <a:lstStyle/>
          <a:p>
            <a:pPr marL="0" indent="0">
              <a:buNone/>
            </a:pPr>
            <a:r>
              <a:rPr lang="zh-TW" altLang="en-US" dirty="0"/>
              <a:t>在前期互動（</a:t>
            </a:r>
            <a:r>
              <a:rPr lang="en-US" altLang="zh-TW" dirty="0"/>
              <a:t>Pre-Engagement Interaction</a:t>
            </a:r>
            <a:r>
              <a:rPr lang="zh-TW" altLang="en-US" dirty="0"/>
              <a:t>）階段，滲透測試團隊與客戶組織進行互動討論，最重要的是確定滲透測試的範圍、目標、限制條件以及服務合同細節。</a:t>
            </a:r>
          </a:p>
          <a:p>
            <a:pPr marL="0" indent="0">
              <a:buNone/>
            </a:pPr>
            <a:endParaRPr lang="zh-TW" altLang="en-US" dirty="0"/>
          </a:p>
          <a:p>
            <a:pPr marL="0" indent="0">
              <a:buNone/>
            </a:pPr>
            <a:r>
              <a:rPr lang="zh-TW" altLang="en-US" dirty="0"/>
              <a:t>該階段通常涉及收集客戶需求、準備測試計劃、定義測試範圍與邊界、定義業務目標、專案管理與規劃等活動。</a:t>
            </a:r>
            <a:endParaRPr lang="zh-TW" altLang="en-US" dirty="0"/>
          </a:p>
        </p:txBody>
      </p:sp>
    </p:spTree>
    <p:extLst>
      <p:ext uri="{BB962C8B-B14F-4D97-AF65-F5344CB8AC3E}">
        <p14:creationId xmlns:p14="http://schemas.microsoft.com/office/powerpoint/2010/main" val="1906776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情報蒐集</a:t>
            </a:r>
            <a:r>
              <a:rPr lang="zh-TW" altLang="en-US" dirty="0" smtClean="0">
                <a:latin typeface="微軟正黑體" pitchFamily="34" charset="-120"/>
                <a:ea typeface="微軟正黑體" pitchFamily="34" charset="-120"/>
              </a:rPr>
              <a:t>階段</a:t>
            </a:r>
            <a:endParaRPr lang="zh-TW" altLang="en-US" dirty="0"/>
          </a:p>
        </p:txBody>
      </p:sp>
      <p:sp>
        <p:nvSpPr>
          <p:cNvPr id="3" name="內容版面配置區 2"/>
          <p:cNvSpPr>
            <a:spLocks noGrp="1"/>
          </p:cNvSpPr>
          <p:nvPr>
            <p:ph idx="1"/>
          </p:nvPr>
        </p:nvSpPr>
        <p:spPr/>
        <p:txBody>
          <a:bodyPr/>
          <a:lstStyle/>
          <a:p>
            <a:pPr marL="0" indent="0">
              <a:buNone/>
            </a:pPr>
            <a:r>
              <a:rPr lang="zh-TW" altLang="en-US" dirty="0"/>
              <a:t>在目標範圍確定之後，將進入情報蒐集（</a:t>
            </a:r>
            <a:r>
              <a:rPr lang="en-US" altLang="zh-TW" dirty="0"/>
              <a:t>Information Gathering</a:t>
            </a:r>
            <a:r>
              <a:rPr lang="zh-TW" altLang="en-US" dirty="0"/>
              <a:t>）階段，滲透測試團隊可以利用各種資訊來源與蒐集技術方法，嘗試獲取更多關於目標組織網路拓撲、系統配置與安全防禦措施的資訊。</a:t>
            </a:r>
          </a:p>
          <a:p>
            <a:pPr marL="0" indent="0">
              <a:buNone/>
            </a:pPr>
            <a:endParaRPr lang="zh-TW" altLang="en-US" dirty="0"/>
          </a:p>
          <a:p>
            <a:pPr marL="0" indent="0">
              <a:buNone/>
            </a:pPr>
            <a:r>
              <a:rPr lang="zh-TW" altLang="en-US" dirty="0"/>
              <a:t>滲透測試者可以使用的情報蒐集方法包括公開來源資訊查詢、</a:t>
            </a:r>
            <a:r>
              <a:rPr lang="en-US" altLang="zh-TW" dirty="0"/>
              <a:t>Google Hacking</a:t>
            </a:r>
            <a:r>
              <a:rPr lang="zh-TW" altLang="en-US" dirty="0"/>
              <a:t>、社會工程學、網路踩點、掃描探測、被動監聽、服務查點等。而對目標系統的情報探查能力是滲透測試者一項非常重要的技能，情報蒐集是否充分在很大程度上決定了滲透測試的成敗，因為如果你遺漏關鍵的情報資訊，你將可能在後面的階段裡一無所獲。</a:t>
            </a:r>
            <a:endParaRPr lang="zh-TW" altLang="en-US" dirty="0"/>
          </a:p>
        </p:txBody>
      </p:sp>
    </p:spTree>
    <p:extLst>
      <p:ext uri="{BB962C8B-B14F-4D97-AF65-F5344CB8AC3E}">
        <p14:creationId xmlns:p14="http://schemas.microsoft.com/office/powerpoint/2010/main" val="147016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威脅建模</a:t>
            </a:r>
            <a:r>
              <a:rPr lang="zh-TW" altLang="en-US" dirty="0" smtClean="0">
                <a:latin typeface="微軟正黑體" pitchFamily="34" charset="-120"/>
                <a:ea typeface="微軟正黑體" pitchFamily="34" charset="-120"/>
              </a:rPr>
              <a:t>階段</a:t>
            </a:r>
            <a:endParaRPr lang="zh-TW" altLang="en-US" dirty="0"/>
          </a:p>
        </p:txBody>
      </p:sp>
      <p:sp>
        <p:nvSpPr>
          <p:cNvPr id="3" name="內容版面配置區 2"/>
          <p:cNvSpPr>
            <a:spLocks noGrp="1"/>
          </p:cNvSpPr>
          <p:nvPr>
            <p:ph idx="1"/>
          </p:nvPr>
        </p:nvSpPr>
        <p:spPr/>
        <p:txBody>
          <a:bodyPr/>
          <a:lstStyle/>
          <a:p>
            <a:pPr marL="0" indent="0">
              <a:buNone/>
            </a:pPr>
            <a:r>
              <a:rPr lang="zh-TW" altLang="en-US" dirty="0"/>
              <a:t>在蒐集到充分的情報資訊之後，滲透測試團隊的成員們停下敲擊鍵盤，大家聚到一起針對獲取的資訊進行威脅建模（</a:t>
            </a:r>
            <a:r>
              <a:rPr lang="en-US" altLang="zh-TW" dirty="0"/>
              <a:t>Threat Modeling</a:t>
            </a:r>
            <a:r>
              <a:rPr lang="zh-TW" altLang="en-US" dirty="0"/>
              <a:t>）與攻擊規劃。這是滲透測試過程中非常重要，但很容易被忽視的一個關鍵點。</a:t>
            </a:r>
          </a:p>
          <a:p>
            <a:pPr marL="0" indent="0">
              <a:buNone/>
            </a:pPr>
            <a:endParaRPr lang="zh-TW" altLang="en-US" dirty="0"/>
          </a:p>
          <a:p>
            <a:pPr marL="0" indent="0">
              <a:buNone/>
            </a:pPr>
            <a:r>
              <a:rPr lang="zh-TW" altLang="en-US" dirty="0"/>
              <a:t>通過團隊共同的縝密情報分析與攻擊思路頭腦風暴，可以從大量的資訊情報中理清頭緒，確定出最可行的攻擊通道。</a:t>
            </a:r>
            <a:endParaRPr lang="zh-TW" altLang="en-US" dirty="0"/>
          </a:p>
        </p:txBody>
      </p:sp>
    </p:spTree>
    <p:extLst>
      <p:ext uri="{BB962C8B-B14F-4D97-AF65-F5344CB8AC3E}">
        <p14:creationId xmlns:p14="http://schemas.microsoft.com/office/powerpoint/2010/main" val="1779907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漏洞分析</a:t>
            </a:r>
            <a:r>
              <a:rPr lang="zh-TW" altLang="en-US" dirty="0" smtClean="0">
                <a:latin typeface="微軟正黑體" pitchFamily="34" charset="-120"/>
                <a:ea typeface="微軟正黑體" pitchFamily="34" charset="-120"/>
              </a:rPr>
              <a:t>階段</a:t>
            </a:r>
            <a:endParaRPr lang="zh-TW" altLang="en-US" dirty="0"/>
          </a:p>
        </p:txBody>
      </p:sp>
      <p:sp>
        <p:nvSpPr>
          <p:cNvPr id="3" name="內容版面配置區 2"/>
          <p:cNvSpPr>
            <a:spLocks noGrp="1"/>
          </p:cNvSpPr>
          <p:nvPr>
            <p:ph idx="1"/>
          </p:nvPr>
        </p:nvSpPr>
        <p:spPr/>
        <p:txBody>
          <a:bodyPr/>
          <a:lstStyle/>
          <a:p>
            <a:pPr marL="0" indent="0">
              <a:buNone/>
            </a:pPr>
            <a:r>
              <a:rPr lang="zh-TW" altLang="en-US" dirty="0"/>
              <a:t>在確定出最可行的攻擊通道之後，接下來需要考慮該如何取得目標系統的訪問控制權，即漏洞分析（</a:t>
            </a:r>
            <a:r>
              <a:rPr lang="en-US" altLang="zh-TW" dirty="0"/>
              <a:t>Vulnerability Analysis</a:t>
            </a:r>
            <a:r>
              <a:rPr lang="zh-TW" altLang="en-US" dirty="0"/>
              <a:t>）階段。</a:t>
            </a:r>
          </a:p>
          <a:p>
            <a:pPr marL="0" indent="0">
              <a:buNone/>
            </a:pPr>
            <a:endParaRPr lang="zh-TW" altLang="en-US" dirty="0"/>
          </a:p>
          <a:p>
            <a:pPr marL="0" indent="0">
              <a:buNone/>
            </a:pPr>
            <a:r>
              <a:rPr lang="zh-TW" altLang="en-US" dirty="0"/>
              <a:t>在該階段，滲透測試者需要綜合分析前幾個階段獲取並彙總的情報資訊，特別是安全漏洞掃描結果、服務查點資訊等，通過搜尋可獲取的滲透程式碼資源，找出可以實施滲透攻擊的攻擊點，並在實驗環境中進行驗證。在該階段，高水平的滲透測試團隊還會針對攻擊通道上的一些關鍵系統與服務進行安全漏洞探測與挖掘，期望找出可被利用的未知安全漏洞，並開發出滲透程式碼，從而開啟攻擊通道上的關鍵路徑。</a:t>
            </a:r>
            <a:endParaRPr lang="zh-TW" altLang="en-US" dirty="0"/>
          </a:p>
        </p:txBody>
      </p:sp>
    </p:spTree>
    <p:extLst>
      <p:ext uri="{BB962C8B-B14F-4D97-AF65-F5344CB8AC3E}">
        <p14:creationId xmlns:p14="http://schemas.microsoft.com/office/powerpoint/2010/main" val="650220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滲透攻擊</a:t>
            </a:r>
            <a:r>
              <a:rPr lang="zh-TW" altLang="en-US" dirty="0" smtClean="0">
                <a:latin typeface="微軟正黑體" pitchFamily="34" charset="-120"/>
                <a:ea typeface="微軟正黑體" pitchFamily="34" charset="-120"/>
              </a:rPr>
              <a:t>階段</a:t>
            </a:r>
            <a:endParaRPr lang="zh-TW" altLang="en-US" dirty="0"/>
          </a:p>
        </p:txBody>
      </p:sp>
      <p:sp>
        <p:nvSpPr>
          <p:cNvPr id="3" name="內容版面配置區 2"/>
          <p:cNvSpPr>
            <a:spLocks noGrp="1"/>
          </p:cNvSpPr>
          <p:nvPr>
            <p:ph idx="1"/>
          </p:nvPr>
        </p:nvSpPr>
        <p:spPr/>
        <p:txBody>
          <a:bodyPr>
            <a:normAutofit/>
          </a:bodyPr>
          <a:lstStyle/>
          <a:p>
            <a:pPr marL="0" indent="0">
              <a:buNone/>
            </a:pPr>
            <a:r>
              <a:rPr lang="zh-TW" altLang="en-US" dirty="0"/>
              <a:t>滲透攻擊（</a:t>
            </a:r>
            <a:r>
              <a:rPr lang="en-US" altLang="zh-TW" dirty="0"/>
              <a:t>Exploitation</a:t>
            </a:r>
            <a:r>
              <a:rPr lang="zh-TW" altLang="en-US" dirty="0"/>
              <a:t>）是滲透測試過程中最具有魅力的環節。在此環節中，滲透測試團隊需要利用他們所找出的目標系統安全漏洞，來真正入侵系統當中，獲得訪問控制權。</a:t>
            </a:r>
          </a:p>
          <a:p>
            <a:pPr marL="0" indent="0">
              <a:buNone/>
            </a:pPr>
            <a:endParaRPr lang="zh-TW" altLang="en-US" dirty="0"/>
          </a:p>
          <a:p>
            <a:pPr marL="0" indent="0">
              <a:buNone/>
            </a:pPr>
            <a:r>
              <a:rPr lang="zh-TW" altLang="en-US" dirty="0"/>
              <a:t>滲透攻擊可以利用公開渠道可獲取的滲透程式碼，但一般在實際應用場景中，滲透測試者還需要充分地考慮目標系統特性來定製滲透攻擊，並需要挫敗目標網路與系統中實施的安全防禦措施，才能成功達成滲透目的。在黑盒測試中，滲透測試者還需要考慮對目標系統檢測機制的逃逸，從而避免造成目標組織安全響應團隊的警覺和發現。</a:t>
            </a:r>
            <a:endParaRPr lang="zh-TW" altLang="en-US" dirty="0"/>
          </a:p>
        </p:txBody>
      </p:sp>
    </p:spTree>
    <p:extLst>
      <p:ext uri="{BB962C8B-B14F-4D97-AF65-F5344CB8AC3E}">
        <p14:creationId xmlns:p14="http://schemas.microsoft.com/office/powerpoint/2010/main" val="2339363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lstStyle/>
          <a:p>
            <a:pPr algn="ctr"/>
            <a:r>
              <a:rPr lang="zh-TW" altLang="en-US" dirty="0" smtClean="0">
                <a:solidFill>
                  <a:schemeClr val="bg1"/>
                </a:solidFill>
                <a:latin typeface="微軟正黑體" pitchFamily="34" charset="-120"/>
                <a:ea typeface="微軟正黑體" pitchFamily="34" charset="-120"/>
              </a:rPr>
              <a:t>系統</a:t>
            </a:r>
            <a:r>
              <a:rPr lang="zh-TW" altLang="en-US" dirty="0">
                <a:solidFill>
                  <a:schemeClr val="bg1"/>
                </a:solidFill>
                <a:latin typeface="微軟正黑體" pitchFamily="34" charset="-120"/>
                <a:ea typeface="微軟正黑體" pitchFamily="34" charset="-120"/>
              </a:rPr>
              <a:t>的資安</a:t>
            </a:r>
            <a:r>
              <a:rPr lang="zh-TW" altLang="en-US" dirty="0" smtClean="0">
                <a:solidFill>
                  <a:schemeClr val="bg1"/>
                </a:solidFill>
                <a:latin typeface="微軟正黑體" pitchFamily="34" charset="-120"/>
                <a:ea typeface="微軟正黑體" pitchFamily="34" charset="-120"/>
              </a:rPr>
              <a:t>威脅</a:t>
            </a:r>
            <a:endParaRPr lang="zh-TW" altLang="en-US"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906006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後滲透攻擊</a:t>
            </a:r>
            <a:r>
              <a:rPr lang="zh-TW" altLang="en-US" dirty="0" smtClean="0">
                <a:latin typeface="微軟正黑體" pitchFamily="34" charset="-120"/>
                <a:ea typeface="微軟正黑體" pitchFamily="34" charset="-120"/>
              </a:rPr>
              <a:t>階段</a:t>
            </a:r>
            <a:endParaRPr lang="zh-TW" altLang="en-US" dirty="0"/>
          </a:p>
        </p:txBody>
      </p:sp>
      <p:sp>
        <p:nvSpPr>
          <p:cNvPr id="3" name="內容版面配置區 2"/>
          <p:cNvSpPr>
            <a:spLocks noGrp="1"/>
          </p:cNvSpPr>
          <p:nvPr>
            <p:ph idx="1"/>
          </p:nvPr>
        </p:nvSpPr>
        <p:spPr/>
        <p:txBody>
          <a:bodyPr>
            <a:normAutofit lnSpcReduction="10000"/>
          </a:bodyPr>
          <a:lstStyle/>
          <a:p>
            <a:pPr marL="0" indent="0">
              <a:buNone/>
            </a:pPr>
            <a:r>
              <a:rPr lang="zh-TW" altLang="en-US" dirty="0"/>
              <a:t>後滲透攻擊（</a:t>
            </a:r>
            <a:r>
              <a:rPr lang="en-US" altLang="zh-TW" dirty="0" err="1"/>
              <a:t>PostExploitation</a:t>
            </a:r>
            <a:r>
              <a:rPr lang="zh-TW" altLang="en-US" dirty="0"/>
              <a:t>）是整個滲透測試過程中最能夠體現滲透測試團隊創造力與技術能力的環節。前面的環節可以說都是在按部就班地完成非常普遍的目標，而在這個環節中，需要滲透測試團隊根據目標組織的業務經營模式、保護資產形式與安全防禦計劃的不同特點，自主設計出攻擊目標，識別關鍵基礎設施，並尋找客戶組織最具價值和嘗試安全保護的資訊和資產，最終達成能夠對客戶組織造成最重要業務影響的攻擊途徑。</a:t>
            </a:r>
          </a:p>
          <a:p>
            <a:pPr marL="0" indent="0">
              <a:buNone/>
            </a:pPr>
            <a:endParaRPr lang="zh-TW" altLang="en-US" dirty="0"/>
          </a:p>
          <a:p>
            <a:pPr marL="0" indent="0">
              <a:buNone/>
            </a:pPr>
            <a:r>
              <a:rPr lang="zh-TW" altLang="en-US" dirty="0"/>
              <a:t>在不同的滲透測試場景中，這些攻擊目標與途徑可能是千變萬化的，而設定是否準確並且可行，也取決於團隊自身的創新意識、知識範疇、實際經驗和技術能力。</a:t>
            </a:r>
            <a:endParaRPr lang="zh-TW" altLang="en-US" dirty="0"/>
          </a:p>
        </p:txBody>
      </p:sp>
    </p:spTree>
    <p:extLst>
      <p:ext uri="{BB962C8B-B14F-4D97-AF65-F5344CB8AC3E}">
        <p14:creationId xmlns:p14="http://schemas.microsoft.com/office/powerpoint/2010/main" val="2776869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撰寫</a:t>
            </a:r>
            <a:r>
              <a:rPr lang="zh-TW" altLang="en-US">
                <a:latin typeface="微軟正黑體" pitchFamily="34" charset="-120"/>
                <a:ea typeface="微軟正黑體" pitchFamily="34" charset="-120"/>
              </a:rPr>
              <a:t>報告</a:t>
            </a:r>
            <a:r>
              <a:rPr lang="zh-TW" altLang="en-US" smtClean="0">
                <a:latin typeface="微軟正黑體" pitchFamily="34" charset="-120"/>
                <a:ea typeface="微軟正黑體" pitchFamily="34" charset="-120"/>
              </a:rPr>
              <a:t>階段</a:t>
            </a:r>
            <a:endParaRPr lang="zh-TW" altLang="en-US"/>
          </a:p>
        </p:txBody>
      </p:sp>
      <p:sp>
        <p:nvSpPr>
          <p:cNvPr id="3" name="內容版面配置區 2"/>
          <p:cNvSpPr>
            <a:spLocks noGrp="1"/>
          </p:cNvSpPr>
          <p:nvPr>
            <p:ph idx="1"/>
          </p:nvPr>
        </p:nvSpPr>
        <p:spPr/>
        <p:txBody>
          <a:bodyPr/>
          <a:lstStyle/>
          <a:p>
            <a:pPr marL="0" indent="0">
              <a:buNone/>
            </a:pPr>
            <a:r>
              <a:rPr lang="zh-TW" altLang="en-US" dirty="0"/>
              <a:t>滲透測試過程最終向客戶組織提交，取得認可併成功獲得合同付款的就是一份滲透測試報告（</a:t>
            </a:r>
            <a:r>
              <a:rPr lang="en-US" altLang="zh-TW" dirty="0"/>
              <a:t>Reporting</a:t>
            </a:r>
            <a:r>
              <a:rPr lang="zh-TW" altLang="en-US" dirty="0"/>
              <a:t>）。這份報告凝聚了之前所有階段之中滲透測試團隊所獲取的關鍵情報資訊、探測和發掘出的系統安全漏洞、成功滲透攻擊的過程，以及造成業務影響後果的攻擊途徑，同時還要站在防禦者的角度上，幫助他們分析安全防禦體系中的薄弱環節、存在的問題，以及修補與升級技術方案。</a:t>
            </a:r>
            <a:endParaRPr lang="zh-TW" altLang="en-US" dirty="0"/>
          </a:p>
        </p:txBody>
      </p:sp>
    </p:spTree>
    <p:extLst>
      <p:ext uri="{BB962C8B-B14F-4D97-AF65-F5344CB8AC3E}">
        <p14:creationId xmlns:p14="http://schemas.microsoft.com/office/powerpoint/2010/main" val="2995860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971877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321278" y="90616"/>
            <a:ext cx="11219935" cy="956960"/>
          </a:xfrm>
        </p:spPr>
        <p:txBody>
          <a:bodyPr>
            <a:normAutofit fontScale="90000"/>
          </a:bodyPr>
          <a:lstStyle/>
          <a:p>
            <a:r>
              <a:rPr lang="zh-TW" altLang="en-US" dirty="0" smtClean="0">
                <a:latin typeface="微軟正黑體" pitchFamily="34" charset="-120"/>
                <a:ea typeface="微軟正黑體" pitchFamily="34" charset="-120"/>
              </a:rPr>
              <a:t>滲透測試方法論</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zh-TW" altLang="en-US" dirty="0" smtClean="0">
                <a:latin typeface="微軟正黑體" pitchFamily="34" charset="-120"/>
                <a:ea typeface="微軟正黑體" pitchFamily="34" charset="-120"/>
              </a:rPr>
              <a:t> </a:t>
            </a:r>
            <a:r>
              <a:rPr lang="en-US" altLang="zh-TW" dirty="0" smtClean="0">
                <a:latin typeface="微軟正黑體" pitchFamily="34" charset="-120"/>
                <a:ea typeface="微軟正黑體" pitchFamily="34" charset="-120"/>
              </a:rPr>
              <a:t>Penetration Testing::</a:t>
            </a:r>
            <a:r>
              <a:rPr lang="en-US" altLang="zh-TW" dirty="0" err="1" smtClean="0">
                <a:latin typeface="微軟正黑體" pitchFamily="34" charset="-120"/>
                <a:ea typeface="微軟正黑體" pitchFamily="34" charset="-120"/>
              </a:rPr>
              <a:t>Standard|Framework</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a:xfrm>
            <a:off x="552203" y="1416908"/>
            <a:ext cx="10989008" cy="4765164"/>
          </a:xfrm>
        </p:spPr>
        <p:txBody>
          <a:bodyPr>
            <a:normAutofit fontScale="92500" lnSpcReduction="10000"/>
          </a:bodyPr>
          <a:lstStyle/>
          <a:p>
            <a:pPr>
              <a:buFont typeface="Wingdings" panose="05000000000000000000" pitchFamily="2" charset="2"/>
              <a:buChar char="Ø"/>
            </a:pPr>
            <a:r>
              <a:rPr lang="en-US" altLang="zh-TW" dirty="0" smtClean="0"/>
              <a:t>Penetration </a:t>
            </a:r>
            <a:r>
              <a:rPr lang="en-US" altLang="zh-TW" dirty="0"/>
              <a:t>Testing Execution Standard (PTES</a:t>
            </a:r>
            <a:r>
              <a:rPr lang="en-US" altLang="zh-TW" dirty="0" smtClean="0"/>
              <a:t>)</a:t>
            </a:r>
          </a:p>
          <a:p>
            <a:pPr marL="0" indent="0">
              <a:buNone/>
            </a:pPr>
            <a:r>
              <a:rPr lang="en-US" altLang="zh-TW" dirty="0" smtClean="0"/>
              <a:t>        www.pentest-standard.org</a:t>
            </a:r>
            <a:endParaRPr lang="en-US" altLang="zh-TW" dirty="0"/>
          </a:p>
          <a:p>
            <a:pPr>
              <a:buFont typeface="Wingdings" panose="05000000000000000000" pitchFamily="2" charset="2"/>
              <a:buChar char="Ø"/>
            </a:pPr>
            <a:r>
              <a:rPr lang="en-US" altLang="zh-TW" dirty="0" smtClean="0"/>
              <a:t>PCI </a:t>
            </a:r>
            <a:r>
              <a:rPr lang="en-US" altLang="zh-TW" dirty="0"/>
              <a:t>Penetration testing guide</a:t>
            </a:r>
          </a:p>
          <a:p>
            <a:pPr lvl="1">
              <a:buFont typeface="Wingdings" panose="05000000000000000000" pitchFamily="2" charset="2"/>
              <a:buChar char="Ø"/>
            </a:pPr>
            <a:r>
              <a:rPr lang="en-US" altLang="zh-TW" dirty="0" smtClean="0"/>
              <a:t>PCI </a:t>
            </a:r>
            <a:r>
              <a:rPr lang="en-US" altLang="zh-TW" dirty="0"/>
              <a:t>DSS Penetration Testing guidance</a:t>
            </a:r>
          </a:p>
          <a:p>
            <a:pPr lvl="1">
              <a:buFont typeface="Wingdings" panose="05000000000000000000" pitchFamily="2" charset="2"/>
              <a:buChar char="Ø"/>
            </a:pPr>
            <a:r>
              <a:rPr lang="en-US" altLang="zh-TW" dirty="0" smtClean="0"/>
              <a:t>PCI </a:t>
            </a:r>
            <a:r>
              <a:rPr lang="en-US" altLang="zh-TW" dirty="0"/>
              <a:t>DSS Penetration Testing Requirements</a:t>
            </a:r>
          </a:p>
          <a:p>
            <a:pPr>
              <a:buFont typeface="Wingdings" panose="05000000000000000000" pitchFamily="2" charset="2"/>
              <a:buChar char="Ø"/>
            </a:pPr>
            <a:r>
              <a:rPr lang="en-US" altLang="zh-TW" dirty="0" smtClean="0"/>
              <a:t>Penetration </a:t>
            </a:r>
            <a:r>
              <a:rPr lang="en-US" altLang="zh-TW" dirty="0"/>
              <a:t>Testing Framework</a:t>
            </a:r>
          </a:p>
          <a:p>
            <a:pPr>
              <a:buFont typeface="Wingdings" panose="05000000000000000000" pitchFamily="2" charset="2"/>
              <a:buChar char="Ø"/>
            </a:pPr>
            <a:r>
              <a:rPr lang="en-US" altLang="zh-TW" dirty="0" smtClean="0"/>
              <a:t>Technical </a:t>
            </a:r>
            <a:r>
              <a:rPr lang="en-US" altLang="zh-TW" dirty="0"/>
              <a:t>Guide to Information Security Testing and Assessment (NIST800-115)</a:t>
            </a:r>
          </a:p>
          <a:p>
            <a:pPr>
              <a:buFont typeface="Wingdings" panose="05000000000000000000" pitchFamily="2" charset="2"/>
              <a:buChar char="Ø"/>
            </a:pPr>
            <a:r>
              <a:rPr lang="en-US" altLang="zh-TW" dirty="0" smtClean="0"/>
              <a:t>Information </a:t>
            </a:r>
            <a:r>
              <a:rPr lang="en-US" altLang="zh-TW" dirty="0"/>
              <a:t>Systems Security Assessment Framework (ISSAF)</a:t>
            </a:r>
          </a:p>
          <a:p>
            <a:pPr>
              <a:buFont typeface="Wingdings" panose="05000000000000000000" pitchFamily="2" charset="2"/>
              <a:buChar char="Ø"/>
            </a:pPr>
            <a:r>
              <a:rPr lang="en-US" altLang="zh-TW" b="1" dirty="0" smtClean="0">
                <a:solidFill>
                  <a:srgbClr val="C00000"/>
                </a:solidFill>
                <a:effectLst>
                  <a:outerShdw blurRad="38100" dist="38100" dir="2700000" algn="tl">
                    <a:srgbClr val="000000">
                      <a:alpha val="43137"/>
                    </a:srgbClr>
                  </a:outerShdw>
                </a:effectLst>
              </a:rPr>
              <a:t>Open </a:t>
            </a:r>
            <a:r>
              <a:rPr lang="en-US" altLang="zh-TW" b="1" dirty="0">
                <a:solidFill>
                  <a:srgbClr val="C00000"/>
                </a:solidFill>
                <a:effectLst>
                  <a:outerShdw blurRad="38100" dist="38100" dir="2700000" algn="tl">
                    <a:srgbClr val="000000">
                      <a:alpha val="43137"/>
                    </a:srgbClr>
                  </a:outerShdw>
                </a:effectLst>
              </a:rPr>
              <a:t>Source Security Testing Methodology Manual (OSSTMM</a:t>
            </a:r>
            <a:r>
              <a:rPr lang="en-US" altLang="zh-TW" b="1" dirty="0" smtClean="0">
                <a:solidFill>
                  <a:srgbClr val="C00000"/>
                </a:solidFill>
                <a:effectLst>
                  <a:outerShdw blurRad="38100" dist="38100" dir="2700000" algn="tl">
                    <a:srgbClr val="000000">
                      <a:alpha val="43137"/>
                    </a:srgbClr>
                  </a:outerShdw>
                </a:effectLst>
              </a:rPr>
              <a:t>)</a:t>
            </a:r>
          </a:p>
          <a:p>
            <a:pPr>
              <a:buFont typeface="Wingdings" panose="05000000000000000000" pitchFamily="2" charset="2"/>
              <a:buChar char="Ø"/>
            </a:pPr>
            <a:r>
              <a:rPr lang="en-US" altLang="zh-TW" dirty="0"/>
              <a:t>Offensive</a:t>
            </a:r>
            <a:r>
              <a:rPr lang="zh-TW" altLang="en-US" dirty="0"/>
              <a:t>（</a:t>
            </a:r>
            <a:r>
              <a:rPr lang="en-US" altLang="zh-TW" dirty="0"/>
              <a:t>Web</a:t>
            </a:r>
            <a:r>
              <a:rPr lang="zh-TW" altLang="en-US" dirty="0"/>
              <a:t>）</a:t>
            </a:r>
            <a:r>
              <a:rPr lang="en-US" altLang="zh-TW" dirty="0"/>
              <a:t>Testing </a:t>
            </a:r>
            <a:r>
              <a:rPr lang="en-US" altLang="zh-TW" dirty="0" smtClean="0"/>
              <a:t>Framework</a:t>
            </a:r>
            <a:r>
              <a:rPr lang="zh-TW" altLang="en-US" dirty="0" smtClean="0">
                <a:latin typeface="新細明體" panose="02020500000000000000" pitchFamily="18" charset="-120"/>
                <a:ea typeface="新細明體" panose="02020500000000000000" pitchFamily="18" charset="-120"/>
              </a:rPr>
              <a:t>《</a:t>
            </a:r>
            <a:r>
              <a:rPr lang="en-US" altLang="zh-TW" dirty="0" smtClean="0"/>
              <a:t>OWTF</a:t>
            </a:r>
            <a:r>
              <a:rPr lang="en-US" altLang="zh-TW" dirty="0" smtClean="0">
                <a:latin typeface="新細明體" panose="02020500000000000000" pitchFamily="18" charset="-120"/>
                <a:ea typeface="新細明體" panose="02020500000000000000" pitchFamily="18" charset="-120"/>
              </a:rPr>
              <a:t>》2012</a:t>
            </a:r>
          </a:p>
          <a:p>
            <a:pPr marL="0" indent="0">
              <a:buNone/>
            </a:pPr>
            <a:r>
              <a:rPr lang="en-US" altLang="zh-TW" dirty="0" smtClean="0"/>
              <a:t>      https</a:t>
            </a:r>
            <a:r>
              <a:rPr lang="en-US" altLang="zh-TW" dirty="0"/>
              <a:t>://github.com/7a/owtf</a:t>
            </a:r>
            <a:endParaRPr lang="zh-TW" altLang="en-US" dirty="0"/>
          </a:p>
        </p:txBody>
      </p:sp>
      <p:sp>
        <p:nvSpPr>
          <p:cNvPr id="4" name="矩形 3"/>
          <p:cNvSpPr/>
          <p:nvPr/>
        </p:nvSpPr>
        <p:spPr>
          <a:xfrm>
            <a:off x="321277" y="6182072"/>
            <a:ext cx="8242153" cy="369332"/>
          </a:xfrm>
          <a:prstGeom prst="rect">
            <a:avLst/>
          </a:prstGeom>
          <a:solidFill>
            <a:srgbClr val="FFFF00"/>
          </a:solidFill>
        </p:spPr>
        <p:txBody>
          <a:bodyPr wrap="square">
            <a:spAutoFit/>
          </a:bodyPr>
          <a:lstStyle/>
          <a:p>
            <a:r>
              <a:rPr lang="zh-TW" altLang="en-US" b="1" dirty="0">
                <a:effectLst>
                  <a:outerShdw blurRad="38100" dist="38100" dir="2700000" algn="tl">
                    <a:srgbClr val="000000">
                      <a:alpha val="43137"/>
                    </a:srgbClr>
                  </a:outerShdw>
                </a:effectLst>
              </a:rPr>
              <a:t>資料來源</a:t>
            </a:r>
            <a:r>
              <a:rPr lang="en-US" altLang="zh-TW" b="1" dirty="0">
                <a:effectLst>
                  <a:outerShdw blurRad="38100" dist="38100" dir="2700000" algn="tl">
                    <a:srgbClr val="000000">
                      <a:alpha val="43137"/>
                    </a:srgbClr>
                  </a:outerShdw>
                </a:effectLst>
              </a:rPr>
              <a:t>:https://www.owasp.org/index.php/Penetration_testing_methodologies</a:t>
            </a:r>
            <a:endParaRPr lang="zh-TW" altLang="en-US" b="1" dirty="0">
              <a:effectLst>
                <a:outerShdw blurRad="38100" dist="38100" dir="2700000" algn="tl">
                  <a:srgbClr val="000000">
                    <a:alpha val="43137"/>
                  </a:srgbClr>
                </a:outerShdw>
              </a:effectLst>
            </a:endParaRPr>
          </a:p>
        </p:txBody>
      </p:sp>
      <p:sp>
        <p:nvSpPr>
          <p:cNvPr id="2" name="矩形 1"/>
          <p:cNvSpPr/>
          <p:nvPr/>
        </p:nvSpPr>
        <p:spPr>
          <a:xfrm>
            <a:off x="7517281" y="1526548"/>
            <a:ext cx="3768169" cy="1815882"/>
          </a:xfrm>
          <a:prstGeom prst="rect">
            <a:avLst/>
          </a:prstGeom>
          <a:solidFill>
            <a:srgbClr val="FFFF00"/>
          </a:solidFill>
        </p:spPr>
        <p:txBody>
          <a:bodyPr wrap="square">
            <a:spAutoFit/>
          </a:bodyPr>
          <a:lstStyle/>
          <a:p>
            <a:r>
              <a:rPr lang="zh-TW" altLang="en-US" sz="2800" b="1" dirty="0">
                <a:effectLst>
                  <a:outerShdw blurRad="38100" dist="38100" dir="2700000" algn="tl">
                    <a:srgbClr val="000000">
                      <a:alpha val="43137"/>
                    </a:srgbClr>
                  </a:outerShdw>
                </a:effectLst>
              </a:rPr>
              <a:t>滲透測試有許多方法論與工具</a:t>
            </a:r>
            <a:r>
              <a:rPr lang="en-US" altLang="zh-TW" sz="2800" b="1" dirty="0">
                <a:effectLst>
                  <a:outerShdw blurRad="38100" dist="38100" dir="2700000" algn="tl">
                    <a:srgbClr val="000000">
                      <a:alpha val="43137"/>
                    </a:srgbClr>
                  </a:outerShdw>
                </a:effectLst>
              </a:rPr>
              <a:t>,</a:t>
            </a:r>
            <a:r>
              <a:rPr lang="zh-TW" altLang="en-US" sz="2800" b="1" dirty="0">
                <a:effectLst>
                  <a:outerShdw blurRad="38100" dist="38100" dir="2700000" algn="tl">
                    <a:srgbClr val="000000">
                      <a:alpha val="43137"/>
                    </a:srgbClr>
                  </a:outerShdw>
                </a:effectLst>
              </a:rPr>
              <a:t>本體驗營先讓你感受到她的魅力</a:t>
            </a:r>
            <a:r>
              <a:rPr lang="en-US" altLang="zh-TW" sz="2800" b="1" dirty="0">
                <a:effectLst>
                  <a:outerShdw blurRad="38100" dist="38100" dir="2700000" algn="tl">
                    <a:srgbClr val="000000">
                      <a:alpha val="43137"/>
                    </a:srgbClr>
                  </a:outerShdw>
                </a:effectLst>
              </a:rPr>
              <a:t>,</a:t>
            </a:r>
            <a:r>
              <a:rPr lang="zh-TW" altLang="en-US" sz="2800" b="1" dirty="0">
                <a:effectLst>
                  <a:outerShdw blurRad="38100" dist="38100" dir="2700000" algn="tl">
                    <a:srgbClr val="000000">
                      <a:alpha val="43137"/>
                    </a:srgbClr>
                  </a:outerShdw>
                </a:effectLst>
              </a:rPr>
              <a:t>以後再繼續深造</a:t>
            </a:r>
            <a:r>
              <a:rPr lang="en-US" altLang="zh-TW" sz="2800" b="1" dirty="0">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9114591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p:cNvSpPr/>
          <p:nvPr/>
        </p:nvSpPr>
        <p:spPr>
          <a:xfrm>
            <a:off x="141310" y="2917098"/>
            <a:ext cx="2448272"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t>資訊蒐集</a:t>
            </a:r>
            <a:endParaRPr lang="en-US" altLang="zh-TW" sz="3600" dirty="0"/>
          </a:p>
          <a:p>
            <a:pPr algn="ctr"/>
            <a:r>
              <a:rPr lang="en-US" altLang="zh-TW" dirty="0"/>
              <a:t>information gathering </a:t>
            </a:r>
            <a:r>
              <a:rPr lang="zh-TW" altLang="en-US" dirty="0"/>
              <a:t> </a:t>
            </a:r>
          </a:p>
        </p:txBody>
      </p:sp>
      <p:sp>
        <p:nvSpPr>
          <p:cNvPr id="7" name="圓角矩形 6"/>
          <p:cNvSpPr/>
          <p:nvPr/>
        </p:nvSpPr>
        <p:spPr>
          <a:xfrm>
            <a:off x="141310" y="1778699"/>
            <a:ext cx="2448272"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t>偵察</a:t>
            </a:r>
            <a:endParaRPr lang="en-US" altLang="zh-TW" sz="3600" dirty="0"/>
          </a:p>
          <a:p>
            <a:pPr algn="ctr"/>
            <a:r>
              <a:rPr lang="en-US" altLang="zh-TW" dirty="0"/>
              <a:t>reconnaissance</a:t>
            </a:r>
          </a:p>
        </p:txBody>
      </p:sp>
      <p:sp>
        <p:nvSpPr>
          <p:cNvPr id="9" name="圓角矩形 8"/>
          <p:cNvSpPr/>
          <p:nvPr/>
        </p:nvSpPr>
        <p:spPr>
          <a:xfrm>
            <a:off x="3370609" y="1819379"/>
            <a:ext cx="1260321" cy="100811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t>掃描</a:t>
            </a:r>
            <a:endParaRPr lang="en-US" altLang="zh-TW" sz="3600" dirty="0"/>
          </a:p>
          <a:p>
            <a:pPr algn="ctr"/>
            <a:r>
              <a:rPr lang="en-US" altLang="zh-TW" dirty="0"/>
              <a:t>scanning</a:t>
            </a:r>
          </a:p>
        </p:txBody>
      </p:sp>
      <p:sp>
        <p:nvSpPr>
          <p:cNvPr id="10" name="矩形 9"/>
          <p:cNvSpPr/>
          <p:nvPr/>
        </p:nvSpPr>
        <p:spPr>
          <a:xfrm>
            <a:off x="161011" y="4090884"/>
            <a:ext cx="2362378" cy="369332"/>
          </a:xfrm>
          <a:prstGeom prst="rect">
            <a:avLst/>
          </a:prstGeom>
        </p:spPr>
        <p:txBody>
          <a:bodyPr wrap="none">
            <a:spAutoFit/>
          </a:bodyPr>
          <a:lstStyle/>
          <a:p>
            <a:r>
              <a:rPr lang="en-US" altLang="zh-TW" dirty="0"/>
              <a:t>passive reconnaissance</a:t>
            </a:r>
            <a:endParaRPr lang="zh-TW" altLang="en-US" dirty="0"/>
          </a:p>
        </p:txBody>
      </p:sp>
      <p:sp>
        <p:nvSpPr>
          <p:cNvPr id="11" name="矩形 10"/>
          <p:cNvSpPr/>
          <p:nvPr/>
        </p:nvSpPr>
        <p:spPr>
          <a:xfrm>
            <a:off x="141310" y="4541425"/>
            <a:ext cx="2235740" cy="369332"/>
          </a:xfrm>
          <a:prstGeom prst="rect">
            <a:avLst/>
          </a:prstGeom>
        </p:spPr>
        <p:txBody>
          <a:bodyPr wrap="none">
            <a:spAutoFit/>
          </a:bodyPr>
          <a:lstStyle/>
          <a:p>
            <a:r>
              <a:rPr lang="en-US" altLang="zh-TW" dirty="0"/>
              <a:t>active reconnaissance</a:t>
            </a:r>
            <a:endParaRPr lang="zh-TW" altLang="en-US" dirty="0"/>
          </a:p>
        </p:txBody>
      </p:sp>
      <p:sp>
        <p:nvSpPr>
          <p:cNvPr id="12" name="矩形 11"/>
          <p:cNvSpPr/>
          <p:nvPr/>
        </p:nvSpPr>
        <p:spPr>
          <a:xfrm>
            <a:off x="3322856" y="3437358"/>
            <a:ext cx="1507016" cy="369332"/>
          </a:xfrm>
          <a:prstGeom prst="rect">
            <a:avLst/>
          </a:prstGeom>
        </p:spPr>
        <p:txBody>
          <a:bodyPr wrap="none">
            <a:spAutoFit/>
          </a:bodyPr>
          <a:lstStyle/>
          <a:p>
            <a:r>
              <a:rPr lang="en-US" altLang="zh-TW" dirty="0"/>
              <a:t>Port scanning </a:t>
            </a:r>
            <a:endParaRPr lang="zh-TW" altLang="en-US" dirty="0"/>
          </a:p>
        </p:txBody>
      </p:sp>
      <p:sp>
        <p:nvSpPr>
          <p:cNvPr id="13" name="矩形 12"/>
          <p:cNvSpPr/>
          <p:nvPr/>
        </p:nvSpPr>
        <p:spPr>
          <a:xfrm>
            <a:off x="3294717" y="3892967"/>
            <a:ext cx="2404761" cy="369332"/>
          </a:xfrm>
          <a:prstGeom prst="rect">
            <a:avLst/>
          </a:prstGeom>
        </p:spPr>
        <p:txBody>
          <a:bodyPr wrap="none">
            <a:spAutoFit/>
          </a:bodyPr>
          <a:lstStyle/>
          <a:p>
            <a:r>
              <a:rPr lang="en-US" altLang="zh-TW" dirty="0"/>
              <a:t>Target service scanning </a:t>
            </a:r>
            <a:endParaRPr lang="zh-TW" altLang="en-US" dirty="0"/>
          </a:p>
        </p:txBody>
      </p:sp>
      <p:sp>
        <p:nvSpPr>
          <p:cNvPr id="14" name="矩形 13"/>
          <p:cNvSpPr/>
          <p:nvPr/>
        </p:nvSpPr>
        <p:spPr>
          <a:xfrm>
            <a:off x="3322856" y="4406401"/>
            <a:ext cx="2299540" cy="369332"/>
          </a:xfrm>
          <a:prstGeom prst="rect">
            <a:avLst/>
          </a:prstGeom>
        </p:spPr>
        <p:txBody>
          <a:bodyPr wrap="none">
            <a:spAutoFit/>
          </a:bodyPr>
          <a:lstStyle/>
          <a:p>
            <a:r>
              <a:rPr lang="en-US" altLang="zh-TW" dirty="0"/>
              <a:t>Vulnerability scanning </a:t>
            </a:r>
            <a:endParaRPr lang="zh-TW" altLang="en-US" dirty="0"/>
          </a:p>
        </p:txBody>
      </p:sp>
      <p:sp>
        <p:nvSpPr>
          <p:cNvPr id="16" name="矩形 15"/>
          <p:cNvSpPr/>
          <p:nvPr/>
        </p:nvSpPr>
        <p:spPr>
          <a:xfrm>
            <a:off x="3288690" y="3030150"/>
            <a:ext cx="1107996" cy="369332"/>
          </a:xfrm>
          <a:prstGeom prst="rect">
            <a:avLst/>
          </a:prstGeom>
        </p:spPr>
        <p:txBody>
          <a:bodyPr wrap="none">
            <a:spAutoFit/>
          </a:bodyPr>
          <a:lstStyle/>
          <a:p>
            <a:r>
              <a:rPr lang="zh-TW" altLang="en-US" dirty="0"/>
              <a:t>目標測試</a:t>
            </a:r>
          </a:p>
        </p:txBody>
      </p:sp>
      <p:sp>
        <p:nvSpPr>
          <p:cNvPr id="19" name="向右箭號 18"/>
          <p:cNvSpPr/>
          <p:nvPr/>
        </p:nvSpPr>
        <p:spPr>
          <a:xfrm>
            <a:off x="2712876" y="1985236"/>
            <a:ext cx="575814" cy="71603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圓角矩形 19"/>
          <p:cNvSpPr/>
          <p:nvPr/>
        </p:nvSpPr>
        <p:spPr>
          <a:xfrm>
            <a:off x="5480103" y="1663385"/>
            <a:ext cx="1653814" cy="144520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t>滲透</a:t>
            </a:r>
            <a:endParaRPr lang="en-US" altLang="zh-TW" sz="3600" dirty="0"/>
          </a:p>
          <a:p>
            <a:pPr algn="ctr"/>
            <a:r>
              <a:rPr lang="zh-TW" altLang="en-US" b="1" dirty="0">
                <a:solidFill>
                  <a:srgbClr val="FFC000"/>
                </a:solidFill>
                <a:effectLst>
                  <a:outerShdw blurRad="38100" dist="38100" dir="2700000" algn="tl">
                    <a:srgbClr val="000000">
                      <a:alpha val="43137"/>
                    </a:srgbClr>
                  </a:outerShdw>
                </a:effectLst>
              </a:rPr>
              <a:t>漏洞利用</a:t>
            </a:r>
          </a:p>
          <a:p>
            <a:pPr algn="ctr"/>
            <a:r>
              <a:rPr lang="en-US" altLang="zh-TW" b="1" dirty="0">
                <a:solidFill>
                  <a:srgbClr val="FFC000"/>
                </a:solidFill>
                <a:effectLst>
                  <a:outerShdw blurRad="38100" dist="38100" dir="2700000" algn="tl">
                    <a:srgbClr val="000000">
                      <a:alpha val="43137"/>
                    </a:srgbClr>
                  </a:outerShdw>
                </a:effectLst>
              </a:rPr>
              <a:t>Vulnerability Exploitation</a:t>
            </a:r>
          </a:p>
        </p:txBody>
      </p:sp>
      <p:sp>
        <p:nvSpPr>
          <p:cNvPr id="21" name="向右箭號 20"/>
          <p:cNvSpPr/>
          <p:nvPr/>
        </p:nvSpPr>
        <p:spPr>
          <a:xfrm>
            <a:off x="4835450" y="2040121"/>
            <a:ext cx="553303" cy="69173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圓角矩形 21"/>
          <p:cNvSpPr/>
          <p:nvPr/>
        </p:nvSpPr>
        <p:spPr>
          <a:xfrm>
            <a:off x="7857376" y="1880193"/>
            <a:ext cx="1775178" cy="1036909"/>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solidFill>
                <a:effectLst>
                  <a:outerShdw blurRad="38100" dist="38100" dir="2700000" algn="tl">
                    <a:srgbClr val="000000">
                      <a:alpha val="43137"/>
                    </a:srgbClr>
                  </a:outerShdw>
                </a:effectLst>
              </a:rPr>
              <a:t>提升權限</a:t>
            </a:r>
          </a:p>
          <a:p>
            <a:pPr algn="ctr"/>
            <a:r>
              <a:rPr lang="en-US" altLang="zh-TW" b="1" dirty="0">
                <a:solidFill>
                  <a:schemeClr val="bg1"/>
                </a:solidFill>
                <a:effectLst>
                  <a:outerShdw blurRad="38100" dist="38100" dir="2700000" algn="tl">
                    <a:srgbClr val="000000">
                      <a:alpha val="43137"/>
                    </a:srgbClr>
                  </a:outerShdw>
                </a:effectLst>
              </a:rPr>
              <a:t>Privilege Escalation</a:t>
            </a:r>
          </a:p>
        </p:txBody>
      </p:sp>
      <p:sp>
        <p:nvSpPr>
          <p:cNvPr id="28" name="圓角矩形 27"/>
          <p:cNvSpPr/>
          <p:nvPr/>
        </p:nvSpPr>
        <p:spPr>
          <a:xfrm>
            <a:off x="10188774" y="1882692"/>
            <a:ext cx="1775178" cy="1036909"/>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1"/>
                </a:solidFill>
                <a:effectLst>
                  <a:outerShdw blurRad="38100" dist="38100" dir="2700000" algn="tl">
                    <a:srgbClr val="000000">
                      <a:alpha val="43137"/>
                    </a:srgbClr>
                  </a:outerShdw>
                </a:effectLst>
              </a:rPr>
              <a:t>維持存取</a:t>
            </a:r>
            <a:r>
              <a:rPr lang="en-US" altLang="zh-TW" b="1" dirty="0">
                <a:solidFill>
                  <a:schemeClr val="bg1"/>
                </a:solidFill>
                <a:effectLst>
                  <a:outerShdw blurRad="38100" dist="38100" dir="2700000" algn="tl">
                    <a:srgbClr val="000000">
                      <a:alpha val="43137"/>
                    </a:srgbClr>
                  </a:outerShdw>
                </a:effectLst>
              </a:rPr>
              <a:t>Post-exploitation</a:t>
            </a:r>
          </a:p>
        </p:txBody>
      </p:sp>
      <p:sp>
        <p:nvSpPr>
          <p:cNvPr id="32" name="圓角矩形 31"/>
          <p:cNvSpPr/>
          <p:nvPr/>
        </p:nvSpPr>
        <p:spPr>
          <a:xfrm>
            <a:off x="638413" y="5405435"/>
            <a:ext cx="1607625" cy="100811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t>報告</a:t>
            </a:r>
          </a:p>
          <a:p>
            <a:pPr algn="ctr"/>
            <a:r>
              <a:rPr lang="en-US" altLang="zh-TW" dirty="0"/>
              <a:t>Reporting</a:t>
            </a:r>
            <a:endParaRPr lang="zh-TW" altLang="en-US" dirty="0"/>
          </a:p>
        </p:txBody>
      </p:sp>
      <p:sp>
        <p:nvSpPr>
          <p:cNvPr id="23" name="向右箭號 22"/>
          <p:cNvSpPr/>
          <p:nvPr/>
        </p:nvSpPr>
        <p:spPr>
          <a:xfrm>
            <a:off x="7225275" y="2107329"/>
            <a:ext cx="553303" cy="69173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向右箭號 23"/>
          <p:cNvSpPr/>
          <p:nvPr/>
        </p:nvSpPr>
        <p:spPr>
          <a:xfrm>
            <a:off x="9635475" y="2095076"/>
            <a:ext cx="553303" cy="69173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141311" y="91363"/>
            <a:ext cx="8225329" cy="923330"/>
          </a:xfrm>
          <a:prstGeom prst="rect">
            <a:avLst/>
          </a:prstGeom>
        </p:spPr>
        <p:txBody>
          <a:bodyPr wrap="none">
            <a:spAutoFit/>
          </a:bodyPr>
          <a:lstStyle/>
          <a:p>
            <a:r>
              <a:rPr lang="zh-TW" altLang="en-US" sz="5400" dirty="0">
                <a:latin typeface="微軟正黑體" pitchFamily="34" charset="-120"/>
                <a:ea typeface="微軟正黑體" pitchFamily="34" charset="-120"/>
              </a:rPr>
              <a:t>滲透測試主要步驟</a:t>
            </a:r>
            <a:r>
              <a:rPr lang="en-US" altLang="zh-TW" sz="5400" dirty="0">
                <a:latin typeface="微軟正黑體" pitchFamily="34" charset="-120"/>
                <a:ea typeface="微軟正黑體" pitchFamily="34" charset="-120"/>
              </a:rPr>
              <a:t>[</a:t>
            </a:r>
            <a:r>
              <a:rPr lang="zh-TW" altLang="en-US" sz="5400" dirty="0">
                <a:latin typeface="微軟正黑體" pitchFamily="34" charset="-120"/>
                <a:ea typeface="微軟正黑體" pitchFamily="34" charset="-120"/>
              </a:rPr>
              <a:t>簡化版</a:t>
            </a:r>
            <a:r>
              <a:rPr lang="en-US" altLang="zh-TW" sz="5400" dirty="0">
                <a:latin typeface="微軟正黑體" pitchFamily="34" charset="-120"/>
                <a:ea typeface="微軟正黑體" pitchFamily="34" charset="-120"/>
              </a:rPr>
              <a:t>]</a:t>
            </a:r>
            <a:endParaRPr lang="zh-TW" altLang="en-US" sz="5400" dirty="0">
              <a:latin typeface="微軟正黑體" pitchFamily="34" charset="-120"/>
              <a:ea typeface="微軟正黑體" pitchFamily="34" charset="-120"/>
            </a:endParaRPr>
          </a:p>
        </p:txBody>
      </p:sp>
      <p:pic>
        <p:nvPicPr>
          <p:cNvPr id="25" name="圖片 24"/>
          <p:cNvPicPr>
            <a:picLocks noChangeAspect="1"/>
          </p:cNvPicPr>
          <p:nvPr/>
        </p:nvPicPr>
        <p:blipFill>
          <a:blip r:embed="rId2"/>
          <a:stretch>
            <a:fillRect/>
          </a:stretch>
        </p:blipFill>
        <p:spPr>
          <a:xfrm>
            <a:off x="5699478" y="4541427"/>
            <a:ext cx="3553003" cy="1996807"/>
          </a:xfrm>
          <a:prstGeom prst="rect">
            <a:avLst/>
          </a:prstGeom>
        </p:spPr>
      </p:pic>
      <p:sp>
        <p:nvSpPr>
          <p:cNvPr id="26" name="向右箭號 25"/>
          <p:cNvSpPr/>
          <p:nvPr/>
        </p:nvSpPr>
        <p:spPr>
          <a:xfrm>
            <a:off x="9289049" y="5045395"/>
            <a:ext cx="655245" cy="6257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7" name="矩形 26"/>
          <p:cNvSpPr/>
          <p:nvPr/>
        </p:nvSpPr>
        <p:spPr>
          <a:xfrm>
            <a:off x="7283560" y="5953096"/>
            <a:ext cx="1612942" cy="415498"/>
          </a:xfrm>
          <a:prstGeom prst="rect">
            <a:avLst/>
          </a:prstGeom>
          <a:solidFill>
            <a:srgbClr val="FFFF00"/>
          </a:solidFill>
        </p:spPr>
        <p:txBody>
          <a:bodyPr wrap="none">
            <a:spAutoFit/>
          </a:bodyPr>
          <a:lstStyle/>
          <a:p>
            <a:r>
              <a:rPr lang="en-US" altLang="zh-TW" sz="2100" dirty="0"/>
              <a:t>192.168.2.17</a:t>
            </a:r>
            <a:endParaRPr lang="zh-TW" altLang="en-US" sz="2100" dirty="0"/>
          </a:p>
        </p:txBody>
      </p:sp>
      <p:pic>
        <p:nvPicPr>
          <p:cNvPr id="29" name="圖片 28"/>
          <p:cNvPicPr>
            <a:picLocks noChangeAspect="1"/>
          </p:cNvPicPr>
          <p:nvPr/>
        </p:nvPicPr>
        <p:blipFill>
          <a:blip r:embed="rId3"/>
          <a:stretch>
            <a:fillRect/>
          </a:stretch>
        </p:blipFill>
        <p:spPr>
          <a:xfrm>
            <a:off x="10234234" y="5326202"/>
            <a:ext cx="1818045" cy="1212030"/>
          </a:xfrm>
          <a:prstGeom prst="rect">
            <a:avLst/>
          </a:prstGeom>
        </p:spPr>
      </p:pic>
      <p:pic>
        <p:nvPicPr>
          <p:cNvPr id="30" name="圖片 29"/>
          <p:cNvPicPr>
            <a:picLocks noChangeAspect="1"/>
          </p:cNvPicPr>
          <p:nvPr/>
        </p:nvPicPr>
        <p:blipFill rotWithShape="1">
          <a:blip r:embed="rId4"/>
          <a:srcRect b="49339"/>
          <a:stretch/>
        </p:blipFill>
        <p:spPr>
          <a:xfrm>
            <a:off x="10138350" y="4401739"/>
            <a:ext cx="1913928" cy="687819"/>
          </a:xfrm>
          <a:prstGeom prst="rect">
            <a:avLst/>
          </a:prstGeom>
        </p:spPr>
      </p:pic>
    </p:spTree>
    <p:extLst>
      <p:ext uri="{BB962C8B-B14F-4D97-AF65-F5344CB8AC3E}">
        <p14:creationId xmlns:p14="http://schemas.microsoft.com/office/powerpoint/2010/main" val="36587236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83771" y="1479439"/>
            <a:ext cx="1701800" cy="1294946"/>
          </a:xfrm>
        </p:spPr>
        <p:txBody>
          <a:bodyPr>
            <a:normAutofit lnSpcReduction="10000"/>
          </a:bodyPr>
          <a:lstStyle/>
          <a:p>
            <a:pPr marL="0" indent="0">
              <a:buNone/>
            </a:pPr>
            <a:r>
              <a:rPr lang="zh-TW" altLang="en-US" sz="4400" b="1" dirty="0">
                <a:effectLst>
                  <a:outerShdw blurRad="38100" dist="38100" dir="2700000" algn="tl">
                    <a:srgbClr val="000000">
                      <a:alpha val="43137"/>
                    </a:srgbClr>
                  </a:outerShdw>
                </a:effectLst>
              </a:rPr>
              <a:t>滲透測試</a:t>
            </a:r>
          </a:p>
        </p:txBody>
      </p:sp>
      <p:sp>
        <p:nvSpPr>
          <p:cNvPr id="4" name="一般五邊形 3"/>
          <p:cNvSpPr/>
          <p:nvPr/>
        </p:nvSpPr>
        <p:spPr>
          <a:xfrm>
            <a:off x="1596573" y="2257541"/>
            <a:ext cx="2293257" cy="2859314"/>
          </a:xfrm>
          <a:prstGeom prst="pentag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dirty="0"/>
              <a:t>資安</a:t>
            </a:r>
            <a:endParaRPr lang="en-US" altLang="zh-TW" sz="4000" dirty="0"/>
          </a:p>
          <a:p>
            <a:pPr algn="ctr"/>
            <a:r>
              <a:rPr lang="zh-TW" altLang="en-US" sz="4000" dirty="0"/>
              <a:t>服務</a:t>
            </a:r>
            <a:endParaRPr lang="en-US" altLang="zh-TW" sz="4000" dirty="0"/>
          </a:p>
          <a:p>
            <a:pPr algn="ctr"/>
            <a:r>
              <a:rPr lang="zh-TW" altLang="en-US" sz="4000" dirty="0"/>
              <a:t>委外</a:t>
            </a:r>
          </a:p>
        </p:txBody>
      </p:sp>
      <p:sp>
        <p:nvSpPr>
          <p:cNvPr id="5" name="矩形圖說文字 4"/>
          <p:cNvSpPr/>
          <p:nvPr/>
        </p:nvSpPr>
        <p:spPr>
          <a:xfrm>
            <a:off x="0" y="0"/>
            <a:ext cx="12192000" cy="111760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400" dirty="0" smtClean="0"/>
              <a:t>資</a:t>
            </a:r>
            <a:r>
              <a:rPr lang="zh-TW" altLang="en-US" sz="4400" dirty="0"/>
              <a:t>安服務委外</a:t>
            </a:r>
          </a:p>
          <a:p>
            <a:pPr algn="ctr"/>
            <a:endParaRPr lang="zh-TW" altLang="en-US" dirty="0"/>
          </a:p>
        </p:txBody>
      </p:sp>
      <p:sp>
        <p:nvSpPr>
          <p:cNvPr id="7" name="內容版面配置區 2"/>
          <p:cNvSpPr txBox="1">
            <a:spLocks/>
          </p:cNvSpPr>
          <p:nvPr/>
        </p:nvSpPr>
        <p:spPr>
          <a:xfrm>
            <a:off x="3458031" y="1521964"/>
            <a:ext cx="1404257" cy="129494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5200" b="1" dirty="0">
                <a:effectLst>
                  <a:outerShdw blurRad="38100" dist="38100" dir="2700000" algn="tl">
                    <a:srgbClr val="000000">
                      <a:alpha val="43137"/>
                    </a:srgbClr>
                  </a:outerShdw>
                </a:effectLst>
              </a:rPr>
              <a:t>SOC</a:t>
            </a:r>
          </a:p>
          <a:p>
            <a:pPr marL="0" indent="0">
              <a:buNone/>
            </a:pPr>
            <a:r>
              <a:rPr lang="zh-TW" altLang="en-US" sz="4400" b="1" dirty="0">
                <a:effectLst>
                  <a:outerShdw blurRad="38100" dist="38100" dir="2700000" algn="tl">
                    <a:srgbClr val="000000">
                      <a:alpha val="43137"/>
                    </a:srgbClr>
                  </a:outerShdw>
                </a:effectLst>
              </a:rPr>
              <a:t>監控</a:t>
            </a:r>
          </a:p>
        </p:txBody>
      </p:sp>
      <p:sp>
        <p:nvSpPr>
          <p:cNvPr id="8" name="內容版面配置區 2"/>
          <p:cNvSpPr txBox="1">
            <a:spLocks/>
          </p:cNvSpPr>
          <p:nvPr/>
        </p:nvSpPr>
        <p:spPr>
          <a:xfrm>
            <a:off x="3840842" y="3821909"/>
            <a:ext cx="1502228" cy="1294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400" b="1" dirty="0">
                <a:effectLst>
                  <a:outerShdw blurRad="38100" dist="38100" dir="2700000" algn="tl">
                    <a:srgbClr val="000000">
                      <a:alpha val="43137"/>
                    </a:srgbClr>
                  </a:outerShdw>
                </a:effectLst>
              </a:rPr>
              <a:t>資安健檢</a:t>
            </a:r>
          </a:p>
        </p:txBody>
      </p:sp>
      <p:sp>
        <p:nvSpPr>
          <p:cNvPr id="9" name="內容版面配置區 2"/>
          <p:cNvSpPr txBox="1">
            <a:spLocks/>
          </p:cNvSpPr>
          <p:nvPr/>
        </p:nvSpPr>
        <p:spPr>
          <a:xfrm>
            <a:off x="2122713" y="5469280"/>
            <a:ext cx="1502228" cy="1294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400" b="1" dirty="0">
                <a:effectLst>
                  <a:outerShdw blurRad="38100" dist="38100" dir="2700000" algn="tl">
                    <a:srgbClr val="000000">
                      <a:alpha val="43137"/>
                    </a:srgbClr>
                  </a:outerShdw>
                </a:effectLst>
              </a:rPr>
              <a:t>社交工程</a:t>
            </a:r>
          </a:p>
        </p:txBody>
      </p:sp>
      <p:sp>
        <p:nvSpPr>
          <p:cNvPr id="10" name="內容版面配置區 2"/>
          <p:cNvSpPr txBox="1">
            <a:spLocks/>
          </p:cNvSpPr>
          <p:nvPr/>
        </p:nvSpPr>
        <p:spPr>
          <a:xfrm>
            <a:off x="183242" y="3821909"/>
            <a:ext cx="1502228" cy="1294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400" b="1" dirty="0">
                <a:effectLst>
                  <a:outerShdw blurRad="38100" dist="38100" dir="2700000" algn="tl">
                    <a:srgbClr val="000000">
                      <a:alpha val="43137"/>
                    </a:srgbClr>
                  </a:outerShdw>
                </a:effectLst>
              </a:rPr>
              <a:t>漏動掃描</a:t>
            </a:r>
          </a:p>
        </p:txBody>
      </p:sp>
    </p:spTree>
    <p:extLst>
      <p:ext uri="{BB962C8B-B14F-4D97-AF65-F5344CB8AC3E}">
        <p14:creationId xmlns:p14="http://schemas.microsoft.com/office/powerpoint/2010/main" val="11120930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normAutofit/>
          </a:bodyPr>
          <a:lstStyle/>
          <a:p>
            <a:pPr algn="ctr"/>
            <a:r>
              <a:rPr lang="en-US" altLang="zh-TW" dirty="0" smtClean="0">
                <a:solidFill>
                  <a:schemeClr val="bg1"/>
                </a:solidFill>
                <a:latin typeface="微軟正黑體" pitchFamily="34" charset="-120"/>
                <a:ea typeface="微軟正黑體" pitchFamily="34" charset="-120"/>
              </a:rPr>
              <a:t>Windows</a:t>
            </a:r>
            <a:r>
              <a:rPr lang="zh-TW" altLang="en-US" dirty="0">
                <a:solidFill>
                  <a:schemeClr val="bg1"/>
                </a:solidFill>
                <a:latin typeface="微軟正黑體" pitchFamily="34" charset="-120"/>
                <a:ea typeface="微軟正黑體" pitchFamily="34" charset="-120"/>
              </a:rPr>
              <a:t>滲透</a:t>
            </a:r>
            <a:r>
              <a:rPr lang="en-US" altLang="zh-TW" dirty="0">
                <a:solidFill>
                  <a:schemeClr val="bg1"/>
                </a:solidFill>
                <a:latin typeface="微軟正黑體" pitchFamily="34" charset="-120"/>
                <a:ea typeface="微軟正黑體" pitchFamily="34" charset="-120"/>
              </a:rPr>
              <a:t>: </a:t>
            </a:r>
            <a:r>
              <a:rPr lang="zh-TW" altLang="en-US" dirty="0">
                <a:solidFill>
                  <a:schemeClr val="bg1"/>
                </a:solidFill>
                <a:latin typeface="微軟正黑體" pitchFamily="34" charset="-120"/>
                <a:ea typeface="微軟正黑體" pitchFamily="34" charset="-120"/>
              </a:rPr>
              <a:t>從</a:t>
            </a:r>
            <a:r>
              <a:rPr lang="en-US" altLang="zh-TW" dirty="0" err="1">
                <a:solidFill>
                  <a:schemeClr val="bg1"/>
                </a:solidFill>
                <a:latin typeface="微軟正黑體" pitchFamily="34" charset="-120"/>
                <a:ea typeface="微軟正黑體" pitchFamily="34" charset="-120"/>
              </a:rPr>
              <a:t>nmap</a:t>
            </a:r>
            <a:r>
              <a:rPr lang="en-US" altLang="zh-TW" dirty="0">
                <a:solidFill>
                  <a:schemeClr val="bg1"/>
                </a:solidFill>
                <a:latin typeface="微軟正黑體" pitchFamily="34" charset="-120"/>
                <a:ea typeface="微軟正黑體" pitchFamily="34" charset="-120"/>
              </a:rPr>
              <a:t> </a:t>
            </a:r>
            <a:r>
              <a:rPr lang="zh-TW" altLang="en-US" dirty="0">
                <a:solidFill>
                  <a:schemeClr val="bg1"/>
                </a:solidFill>
                <a:latin typeface="微軟正黑體" pitchFamily="34" charset="-120"/>
                <a:ea typeface="微軟正黑體" pitchFamily="34" charset="-120"/>
              </a:rPr>
              <a:t>到</a:t>
            </a:r>
            <a:r>
              <a:rPr lang="en-US" altLang="zh-TW" dirty="0" err="1" smtClean="0">
                <a:solidFill>
                  <a:schemeClr val="bg1"/>
                </a:solidFill>
                <a:latin typeface="微軟正黑體" pitchFamily="34" charset="-120"/>
                <a:ea typeface="微軟正黑體" pitchFamily="34" charset="-120"/>
              </a:rPr>
              <a:t>metasploit</a:t>
            </a:r>
            <a:endParaRPr lang="zh-TW" altLang="en-US"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6209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78400" y="1360639"/>
            <a:ext cx="6702178" cy="5447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內容版面配置區 2"/>
          <p:cNvSpPr>
            <a:spLocks noGrp="1"/>
          </p:cNvSpPr>
          <p:nvPr>
            <p:ph idx="1"/>
          </p:nvPr>
        </p:nvSpPr>
        <p:spPr>
          <a:xfrm>
            <a:off x="165418" y="1564566"/>
            <a:ext cx="4597082" cy="5039437"/>
          </a:xfrm>
        </p:spPr>
        <p:style>
          <a:lnRef idx="1">
            <a:schemeClr val="accent6"/>
          </a:lnRef>
          <a:fillRef idx="2">
            <a:schemeClr val="accent6"/>
          </a:fillRef>
          <a:effectRef idx="1">
            <a:schemeClr val="accent6"/>
          </a:effectRef>
          <a:fontRef idx="minor">
            <a:schemeClr val="dk1"/>
          </a:fontRef>
        </p:style>
        <p:txBody>
          <a:bodyPr>
            <a:noAutofit/>
          </a:bodyPr>
          <a:lstStyle/>
          <a:p>
            <a:pPr>
              <a:buFont typeface="Wingdings" panose="05000000000000000000" pitchFamily="2" charset="2"/>
              <a:buChar char="Ø"/>
            </a:pPr>
            <a:r>
              <a:rPr lang="en-US" altLang="zh-TW" sz="2100" dirty="0"/>
              <a:t>Kali Linux</a:t>
            </a:r>
            <a:r>
              <a:rPr lang="zh-TW" altLang="en-US" sz="2100" dirty="0"/>
              <a:t>是植基於</a:t>
            </a:r>
            <a:r>
              <a:rPr lang="en-US" altLang="zh-TW" sz="2100" dirty="0" err="1"/>
              <a:t>Debian</a:t>
            </a:r>
            <a:r>
              <a:rPr lang="zh-TW" altLang="en-US" sz="2100" dirty="0"/>
              <a:t>的</a:t>
            </a:r>
            <a:r>
              <a:rPr lang="en-US" altLang="zh-TW" sz="2100" dirty="0"/>
              <a:t>Linux</a:t>
            </a:r>
            <a:r>
              <a:rPr lang="zh-TW" altLang="en-US" sz="2100" dirty="0"/>
              <a:t>發行版，被設計用於</a:t>
            </a:r>
            <a:r>
              <a:rPr lang="zh-TW" altLang="en-US" sz="2100" b="1" dirty="0">
                <a:solidFill>
                  <a:srgbClr val="FF0000"/>
                </a:solidFill>
              </a:rPr>
              <a:t>滲透測試的攻擊平台</a:t>
            </a:r>
            <a:r>
              <a:rPr lang="zh-TW" altLang="en-US" sz="2100" dirty="0"/>
              <a:t>。</a:t>
            </a:r>
            <a:endParaRPr lang="en-US" altLang="zh-TW" sz="2100" dirty="0"/>
          </a:p>
          <a:p>
            <a:pPr>
              <a:buFont typeface="Wingdings" panose="05000000000000000000" pitchFamily="2" charset="2"/>
              <a:buChar char="Ø"/>
            </a:pPr>
            <a:r>
              <a:rPr lang="en-US" altLang="zh-TW" sz="2100" dirty="0"/>
              <a:t>Kali Linux</a:t>
            </a:r>
            <a:r>
              <a:rPr lang="zh-TW" altLang="en-US" sz="2100" dirty="0"/>
              <a:t>預設安裝了許多滲透測試軟體</a:t>
            </a:r>
            <a:r>
              <a:rPr lang="en-US" altLang="zh-TW" sz="2100" dirty="0"/>
              <a:t>[300+]</a:t>
            </a:r>
            <a:r>
              <a:rPr lang="zh-TW" altLang="en-US" sz="2100" dirty="0"/>
              <a:t>，包括</a:t>
            </a:r>
            <a:r>
              <a:rPr lang="en-US" altLang="zh-TW" sz="2100" dirty="0" err="1"/>
              <a:t>nmap</a:t>
            </a:r>
            <a:r>
              <a:rPr lang="en-US" altLang="zh-TW" sz="2100" dirty="0"/>
              <a:t> (</a:t>
            </a:r>
            <a:r>
              <a:rPr lang="zh-TW" altLang="en-US" sz="2100" dirty="0"/>
              <a:t>埠掃描器</a:t>
            </a:r>
            <a:r>
              <a:rPr lang="en-US" altLang="zh-TW" sz="2100" dirty="0"/>
              <a:t>)</a:t>
            </a:r>
            <a:r>
              <a:rPr lang="zh-TW" altLang="en-US" sz="2100" dirty="0"/>
              <a:t>、</a:t>
            </a:r>
            <a:r>
              <a:rPr lang="en-US" altLang="zh-TW" sz="2100" dirty="0"/>
              <a:t>Wireshark (</a:t>
            </a:r>
            <a:r>
              <a:rPr lang="zh-TW" altLang="en-US" sz="2100" dirty="0"/>
              <a:t>封包分析器</a:t>
            </a:r>
            <a:r>
              <a:rPr lang="en-US" altLang="zh-TW" sz="2100" dirty="0"/>
              <a:t>)</a:t>
            </a:r>
            <a:r>
              <a:rPr lang="zh-TW" altLang="en-US" sz="2100" dirty="0"/>
              <a:t>、</a:t>
            </a:r>
            <a:r>
              <a:rPr lang="en-US" altLang="zh-TW" sz="2100" dirty="0"/>
              <a:t>John the Ripper (</a:t>
            </a:r>
            <a:r>
              <a:rPr lang="zh-TW" altLang="en-US" sz="2100" dirty="0"/>
              <a:t>密碼破解</a:t>
            </a:r>
            <a:r>
              <a:rPr lang="en-US" altLang="zh-TW" sz="2100" dirty="0"/>
              <a:t>),</a:t>
            </a:r>
            <a:r>
              <a:rPr lang="zh-TW" altLang="en-US" sz="2100" dirty="0"/>
              <a:t>以及</a:t>
            </a:r>
            <a:r>
              <a:rPr lang="en-US" altLang="zh-TW" sz="2100" dirty="0" err="1"/>
              <a:t>Aircrack</a:t>
            </a:r>
            <a:r>
              <a:rPr lang="en-US" altLang="zh-TW" sz="2100" dirty="0"/>
              <a:t>-ng (</a:t>
            </a:r>
            <a:r>
              <a:rPr lang="zh-TW" altLang="en-US" sz="2100" dirty="0"/>
              <a:t>無線區域網路滲透測試軟體</a:t>
            </a:r>
            <a:r>
              <a:rPr lang="en-US" altLang="zh-TW" sz="2100" dirty="0"/>
              <a:t>)</a:t>
            </a:r>
            <a:r>
              <a:rPr lang="zh-TW" altLang="en-US" sz="2100" dirty="0"/>
              <a:t> 。</a:t>
            </a:r>
            <a:r>
              <a:rPr lang="en-US" altLang="zh-TW" sz="2100" dirty="0"/>
              <a:t> </a:t>
            </a:r>
          </a:p>
          <a:p>
            <a:pPr>
              <a:buFont typeface="Wingdings" panose="05000000000000000000" pitchFamily="2" charset="2"/>
              <a:buChar char="Ø"/>
            </a:pPr>
            <a:r>
              <a:rPr lang="zh-TW" altLang="en-US" sz="2100" dirty="0"/>
              <a:t>使用者可透過硬碟、</a:t>
            </a:r>
            <a:r>
              <a:rPr lang="en-US" altLang="zh-TW" sz="2100" dirty="0"/>
              <a:t>live CD</a:t>
            </a:r>
            <a:r>
              <a:rPr lang="zh-TW" altLang="en-US" sz="2100" dirty="0"/>
              <a:t>或</a:t>
            </a:r>
            <a:r>
              <a:rPr lang="en-US" altLang="zh-TW" sz="2100" dirty="0"/>
              <a:t>live USB</a:t>
            </a:r>
            <a:r>
              <a:rPr lang="zh-TW" altLang="en-US" sz="2100" dirty="0"/>
              <a:t>執行</a:t>
            </a:r>
            <a:r>
              <a:rPr lang="en-US" altLang="zh-TW" sz="2100" dirty="0"/>
              <a:t>Kali Linux</a:t>
            </a:r>
            <a:r>
              <a:rPr lang="zh-TW" altLang="en-US" sz="2100" dirty="0"/>
              <a:t>。</a:t>
            </a:r>
            <a:endParaRPr lang="en-US" altLang="zh-TW" sz="2100" dirty="0"/>
          </a:p>
          <a:p>
            <a:pPr>
              <a:buFont typeface="Wingdings" panose="05000000000000000000" pitchFamily="2" charset="2"/>
              <a:buChar char="Ø"/>
            </a:pPr>
            <a:r>
              <a:rPr lang="en-US" altLang="zh-TW" sz="2100" dirty="0"/>
              <a:t>Kali Linux</a:t>
            </a:r>
            <a:r>
              <a:rPr lang="zh-TW" altLang="en-US" sz="2100" dirty="0"/>
              <a:t>既有</a:t>
            </a:r>
            <a:r>
              <a:rPr lang="en-US" altLang="zh-TW" sz="2100" dirty="0">
                <a:solidFill>
                  <a:srgbClr val="FF0000"/>
                </a:solidFill>
              </a:rPr>
              <a:t>32</a:t>
            </a:r>
            <a:r>
              <a:rPr lang="zh-TW" altLang="en-US" sz="2100" dirty="0">
                <a:solidFill>
                  <a:srgbClr val="FF0000"/>
                </a:solidFill>
              </a:rPr>
              <a:t>位元和</a:t>
            </a:r>
            <a:r>
              <a:rPr lang="en-US" altLang="zh-TW" sz="2100" dirty="0">
                <a:solidFill>
                  <a:srgbClr val="FF0000"/>
                </a:solidFill>
              </a:rPr>
              <a:t>64</a:t>
            </a:r>
            <a:r>
              <a:rPr lang="zh-TW" altLang="en-US" sz="2100" dirty="0">
                <a:solidFill>
                  <a:srgbClr val="FF0000"/>
                </a:solidFill>
              </a:rPr>
              <a:t>位元的</a:t>
            </a:r>
            <a:r>
              <a:rPr lang="en-US" altLang="zh-TW" sz="2100" dirty="0">
                <a:solidFill>
                  <a:srgbClr val="FF0000"/>
                </a:solidFill>
              </a:rPr>
              <a:t>Image</a:t>
            </a:r>
            <a:r>
              <a:rPr lang="zh-TW" altLang="en-US" sz="2100" dirty="0"/>
              <a:t>。可用於</a:t>
            </a:r>
            <a:r>
              <a:rPr lang="en-US" altLang="zh-TW" sz="2100" dirty="0"/>
              <a:t>x86 </a:t>
            </a:r>
            <a:r>
              <a:rPr lang="zh-TW" altLang="en-US" sz="2100" dirty="0"/>
              <a:t>指令集。</a:t>
            </a:r>
            <a:endParaRPr lang="en-US" altLang="zh-TW" sz="2100" dirty="0"/>
          </a:p>
          <a:p>
            <a:pPr>
              <a:buFont typeface="Wingdings" panose="05000000000000000000" pitchFamily="2" charset="2"/>
              <a:buChar char="Ø"/>
            </a:pPr>
            <a:r>
              <a:rPr lang="zh-TW" altLang="en-US" sz="2100" dirty="0">
                <a:solidFill>
                  <a:srgbClr val="FF0000"/>
                </a:solidFill>
              </a:rPr>
              <a:t>同時還有基於</a:t>
            </a:r>
            <a:r>
              <a:rPr lang="en-US" altLang="zh-TW" sz="2100" dirty="0">
                <a:solidFill>
                  <a:srgbClr val="FF0000"/>
                </a:solidFill>
              </a:rPr>
              <a:t>ARM</a:t>
            </a:r>
            <a:r>
              <a:rPr lang="zh-TW" altLang="en-US" sz="2100" dirty="0">
                <a:solidFill>
                  <a:srgbClr val="FF0000"/>
                </a:solidFill>
              </a:rPr>
              <a:t>架構的</a:t>
            </a:r>
            <a:r>
              <a:rPr lang="en-US" altLang="zh-TW" sz="2100" dirty="0">
                <a:solidFill>
                  <a:srgbClr val="FF0000"/>
                </a:solidFill>
              </a:rPr>
              <a:t>image</a:t>
            </a:r>
            <a:r>
              <a:rPr lang="zh-TW" altLang="en-US" sz="2100" dirty="0"/>
              <a:t>，可用於樹莓派</a:t>
            </a:r>
            <a:r>
              <a:rPr lang="en-US" altLang="zh-TW" sz="2100" dirty="0"/>
              <a:t>Raspberry Pi </a:t>
            </a:r>
            <a:r>
              <a:rPr lang="zh-TW" altLang="en-US" sz="2100" dirty="0"/>
              <a:t>這種超小型的電腦。</a:t>
            </a:r>
            <a:endParaRPr lang="en-US" altLang="zh-TW" sz="2100" dirty="0"/>
          </a:p>
        </p:txBody>
      </p:sp>
      <p:sp>
        <p:nvSpPr>
          <p:cNvPr id="16" name="文字方塊 15"/>
          <p:cNvSpPr txBox="1"/>
          <p:nvPr/>
        </p:nvSpPr>
        <p:spPr>
          <a:xfrm>
            <a:off x="165420" y="17961"/>
            <a:ext cx="3167855" cy="830997"/>
          </a:xfrm>
          <a:prstGeom prst="rect">
            <a:avLst/>
          </a:prstGeom>
          <a:noFill/>
        </p:spPr>
        <p:txBody>
          <a:bodyPr wrap="none" rtlCol="0">
            <a:spAutoFit/>
          </a:bodyPr>
          <a:lstStyle/>
          <a:p>
            <a:r>
              <a:rPr lang="en-US" altLang="zh-TW" sz="4800" b="1" dirty="0">
                <a:latin typeface="微軟正黑體" panose="020B0604030504040204" pitchFamily="34" charset="-120"/>
                <a:ea typeface="微軟正黑體" panose="020B0604030504040204" pitchFamily="34" charset="-120"/>
              </a:rPr>
              <a:t>Kali Linux </a:t>
            </a:r>
            <a:endParaRPr lang="zh-TW" altLang="en-US" sz="4800" b="1" dirty="0">
              <a:latin typeface="微軟正黑體" panose="020B0604030504040204" pitchFamily="34" charset="-120"/>
              <a:ea typeface="微軟正黑體" panose="020B0604030504040204" pitchFamily="34" charset="-120"/>
            </a:endParaRPr>
          </a:p>
        </p:txBody>
      </p:sp>
      <p:sp>
        <p:nvSpPr>
          <p:cNvPr id="17" name="矩形 16"/>
          <p:cNvSpPr/>
          <p:nvPr/>
        </p:nvSpPr>
        <p:spPr>
          <a:xfrm>
            <a:off x="11026" y="797991"/>
            <a:ext cx="12180975" cy="461665"/>
          </a:xfrm>
          <a:prstGeom prst="rect">
            <a:avLst/>
          </a:prstGeom>
          <a:solidFill>
            <a:srgbClr val="FFFF00"/>
          </a:solidFill>
        </p:spPr>
        <p:txBody>
          <a:bodyPr wrap="square">
            <a:spAutoFit/>
          </a:bodyPr>
          <a:lstStyle/>
          <a:p>
            <a:r>
              <a:rPr lang="en-US" altLang="zh-TW" sz="2400" dirty="0"/>
              <a:t>http://www.kali.org/</a:t>
            </a:r>
            <a:endParaRPr lang="zh-TW" altLang="en-US" sz="2400" dirty="0"/>
          </a:p>
        </p:txBody>
      </p:sp>
      <p:sp>
        <p:nvSpPr>
          <p:cNvPr id="2" name="橢圓形圖說文字 1"/>
          <p:cNvSpPr/>
          <p:nvPr/>
        </p:nvSpPr>
        <p:spPr>
          <a:xfrm>
            <a:off x="4563766" y="82378"/>
            <a:ext cx="3599935" cy="1087406"/>
          </a:xfrm>
          <a:prstGeom prst="wedgeEllipseCallout">
            <a:avLst>
              <a:gd name="adj1" fmla="val -62342"/>
              <a:gd name="adj2" fmla="val 1093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effectLst>
                  <a:outerShdw blurRad="38100" dist="38100" dir="2700000" algn="tl">
                    <a:srgbClr val="000000">
                      <a:alpha val="43137"/>
                    </a:srgbClr>
                  </a:outerShdw>
                </a:effectLst>
              </a:rPr>
              <a:t>開始進入正題</a:t>
            </a:r>
          </a:p>
        </p:txBody>
      </p:sp>
    </p:spTree>
    <p:extLst>
      <p:ext uri="{BB962C8B-B14F-4D97-AF65-F5344CB8AC3E}">
        <p14:creationId xmlns:p14="http://schemas.microsoft.com/office/powerpoint/2010/main" val="29334309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36827" y="1603417"/>
            <a:ext cx="10716846" cy="1631216"/>
          </a:xfrm>
          <a:prstGeom prst="rect">
            <a:avLst/>
          </a:prstGeom>
          <a:noFill/>
        </p:spPr>
        <p:txBody>
          <a:bodyPr wrap="square" rtlCol="0">
            <a:spAutoFit/>
          </a:bodyPr>
          <a:lstStyle/>
          <a:p>
            <a:pPr marL="342900" indent="-342900">
              <a:buFont typeface="Wingdings" panose="05000000000000000000" pitchFamily="2" charset="2"/>
              <a:buChar char="ü"/>
            </a:pPr>
            <a:r>
              <a:rPr lang="en-US" altLang="zh-TW" sz="2000" dirty="0"/>
              <a:t>NMAP</a:t>
            </a:r>
            <a:r>
              <a:rPr lang="zh-TW" altLang="en-US" sz="2000" dirty="0"/>
              <a:t>是一個用於</a:t>
            </a:r>
            <a:r>
              <a:rPr lang="zh-TW" altLang="en-US" sz="2000" b="1" dirty="0">
                <a:solidFill>
                  <a:srgbClr val="FF0000"/>
                </a:solidFill>
              </a:rPr>
              <a:t>情資蒐集的</a:t>
            </a:r>
            <a:r>
              <a:rPr lang="zh-TW" altLang="en-US" sz="2000" b="1" dirty="0">
                <a:solidFill>
                  <a:srgbClr val="00B050"/>
                </a:solidFill>
                <a:effectLst>
                  <a:outerShdw blurRad="38100" dist="38100" dir="2700000" algn="tl">
                    <a:srgbClr val="000000">
                      <a:alpha val="43137"/>
                    </a:srgbClr>
                  </a:outerShdw>
                </a:effectLst>
              </a:rPr>
              <a:t>網路掃描器</a:t>
            </a:r>
            <a:r>
              <a:rPr lang="zh-TW" altLang="en-US" sz="2000" dirty="0"/>
              <a:t>。</a:t>
            </a:r>
            <a:endParaRPr lang="en-US" altLang="zh-TW" sz="2000" dirty="0"/>
          </a:p>
          <a:p>
            <a:pPr marL="342900" indent="-342900">
              <a:buFont typeface="Wingdings" panose="05000000000000000000" pitchFamily="2" charset="2"/>
              <a:buChar char="ü"/>
            </a:pPr>
            <a:r>
              <a:rPr lang="zh-TW" altLang="en-US" sz="2000" dirty="0"/>
              <a:t>最初由</a:t>
            </a:r>
            <a:r>
              <a:rPr lang="en-US" altLang="zh-TW" sz="2000" dirty="0"/>
              <a:t>Gordon Lyon</a:t>
            </a:r>
            <a:r>
              <a:rPr lang="zh-TW" altLang="en-US" sz="2000" dirty="0"/>
              <a:t>用於</a:t>
            </a:r>
            <a:r>
              <a:rPr lang="zh-TW" altLang="en-US" sz="2000" b="1" dirty="0">
                <a:effectLst>
                  <a:outerShdw blurRad="38100" dist="38100" dir="2700000" algn="tl">
                    <a:srgbClr val="000000">
                      <a:alpha val="43137"/>
                    </a:srgbClr>
                  </a:outerShdw>
                </a:effectLst>
              </a:rPr>
              <a:t>目標偵測和服務</a:t>
            </a:r>
            <a:r>
              <a:rPr lang="zh-TW" altLang="en-US" sz="2000" dirty="0"/>
              <a:t>的一項網路技術 。 </a:t>
            </a:r>
            <a:endParaRPr lang="en-US" altLang="zh-TW" sz="2000" dirty="0"/>
          </a:p>
          <a:p>
            <a:pPr marL="342900" indent="-342900">
              <a:buFont typeface="Wingdings" panose="05000000000000000000" pitchFamily="2" charset="2"/>
              <a:buChar char="ü"/>
            </a:pPr>
            <a:r>
              <a:rPr lang="zh-TW" altLang="en-US" sz="2000" dirty="0"/>
              <a:t>基本原理</a:t>
            </a:r>
            <a:r>
              <a:rPr lang="en-US" altLang="zh-TW" sz="2000" dirty="0"/>
              <a:t>:</a:t>
            </a:r>
            <a:r>
              <a:rPr lang="en-US" altLang="zh-TW" sz="2000" dirty="0" err="1"/>
              <a:t>Nmap</a:t>
            </a:r>
            <a:r>
              <a:rPr lang="zh-TW" altLang="en-US" sz="2000" b="1" dirty="0">
                <a:solidFill>
                  <a:srgbClr val="FF0000"/>
                </a:solidFill>
              </a:rPr>
              <a:t>發送特製的封包至目標主機</a:t>
            </a:r>
            <a:r>
              <a:rPr lang="zh-TW" altLang="en-US" sz="2000" dirty="0"/>
              <a:t>，然後</a:t>
            </a:r>
            <a:r>
              <a:rPr lang="zh-TW" altLang="en-US" sz="2000" b="1" dirty="0">
                <a:solidFill>
                  <a:srgbClr val="FF0000"/>
                </a:solidFill>
              </a:rPr>
              <a:t>分析其反應</a:t>
            </a:r>
            <a:r>
              <a:rPr lang="zh-TW" altLang="en-US" sz="2000" dirty="0"/>
              <a:t>。</a:t>
            </a:r>
          </a:p>
          <a:p>
            <a:pPr marL="342900" indent="-342900">
              <a:buFont typeface="Wingdings" panose="05000000000000000000" pitchFamily="2" charset="2"/>
              <a:buChar char="ü"/>
            </a:pPr>
            <a:r>
              <a:rPr lang="en-US" altLang="zh-TW" sz="2000" dirty="0" err="1"/>
              <a:t>Nmap</a:t>
            </a:r>
            <a:r>
              <a:rPr lang="zh-TW" altLang="en-US" sz="2000" dirty="0"/>
              <a:t>有許多功能，可用來</a:t>
            </a:r>
            <a:r>
              <a:rPr lang="zh-TW" altLang="en-US" sz="2000" b="1" dirty="0">
                <a:effectLst>
                  <a:outerShdw blurRad="38100" dist="38100" dir="2700000" algn="tl">
                    <a:srgbClr val="000000">
                      <a:alpha val="43137"/>
                    </a:srgbClr>
                  </a:outerShdw>
                </a:effectLst>
              </a:rPr>
              <a:t>探測網路</a:t>
            </a:r>
            <a:r>
              <a:rPr lang="zh-TW" altLang="en-US" sz="2000" dirty="0"/>
              <a:t>，包括</a:t>
            </a:r>
            <a:r>
              <a:rPr lang="zh-TW" altLang="en-US" sz="2000" b="1" dirty="0">
                <a:effectLst>
                  <a:outerShdw blurRad="38100" dist="38100" dir="2700000" algn="tl">
                    <a:srgbClr val="000000">
                      <a:alpha val="43137"/>
                    </a:srgbClr>
                  </a:outerShdw>
                </a:effectLst>
              </a:rPr>
              <a:t>目標偵測</a:t>
            </a:r>
            <a:r>
              <a:rPr lang="zh-TW" altLang="en-US" sz="2000" dirty="0"/>
              <a:t>和</a:t>
            </a:r>
            <a:r>
              <a:rPr lang="zh-TW" altLang="en-US" sz="2000" b="1" dirty="0"/>
              <a:t>服務</a:t>
            </a:r>
            <a:r>
              <a:rPr lang="zh-TW" altLang="en-US" sz="2000" b="1" dirty="0">
                <a:effectLst>
                  <a:outerShdw blurRad="38100" dist="38100" dir="2700000" algn="tl">
                    <a:srgbClr val="000000">
                      <a:alpha val="43137"/>
                    </a:srgbClr>
                  </a:outerShdw>
                </a:effectLst>
              </a:rPr>
              <a:t>偵測</a:t>
            </a:r>
            <a:r>
              <a:rPr lang="zh-TW" altLang="en-US" sz="2000" dirty="0"/>
              <a:t>以及</a:t>
            </a:r>
            <a:r>
              <a:rPr lang="zh-TW" altLang="en-US" sz="2000" b="1" dirty="0">
                <a:effectLst>
                  <a:outerShdw blurRad="38100" dist="38100" dir="2700000" algn="tl">
                    <a:srgbClr val="000000">
                      <a:alpha val="43137"/>
                    </a:srgbClr>
                  </a:outerShdw>
                </a:effectLst>
              </a:rPr>
              <a:t>作業系統偵測</a:t>
            </a:r>
            <a:r>
              <a:rPr lang="zh-TW" altLang="en-US" sz="2000" dirty="0"/>
              <a:t>。</a:t>
            </a:r>
            <a:endParaRPr lang="en-US" altLang="zh-TW" sz="2000" dirty="0"/>
          </a:p>
          <a:p>
            <a:pPr marL="342900" indent="-342900">
              <a:buFont typeface="Wingdings" panose="05000000000000000000" pitchFamily="2" charset="2"/>
              <a:buChar char="ü"/>
            </a:pPr>
            <a:r>
              <a:rPr lang="en-US" altLang="zh-TW" sz="2000" dirty="0"/>
              <a:t>NMAP</a:t>
            </a:r>
            <a:r>
              <a:rPr lang="zh-TW" altLang="en-US" sz="2000" dirty="0"/>
              <a:t>提供更高階的</a:t>
            </a:r>
            <a:r>
              <a:rPr lang="zh-TW" altLang="en-US" sz="2000" dirty="0">
                <a:solidFill>
                  <a:srgbClr val="FF0000"/>
                </a:solidFill>
              </a:rPr>
              <a:t>腳本漏洞檢測</a:t>
            </a:r>
            <a:r>
              <a:rPr lang="en-US" altLang="zh-TW" sz="2000" dirty="0">
                <a:solidFill>
                  <a:srgbClr val="FF0000"/>
                </a:solidFill>
              </a:rPr>
              <a:t>(NSE, </a:t>
            </a:r>
            <a:r>
              <a:rPr lang="en-US" altLang="zh-TW" sz="2000" dirty="0" err="1">
                <a:solidFill>
                  <a:srgbClr val="FF0000"/>
                </a:solidFill>
              </a:rPr>
              <a:t>nmap</a:t>
            </a:r>
            <a:r>
              <a:rPr lang="en-US" altLang="zh-TW" sz="2000" dirty="0">
                <a:solidFill>
                  <a:srgbClr val="FF0000"/>
                </a:solidFill>
              </a:rPr>
              <a:t> script engineering)</a:t>
            </a:r>
            <a:r>
              <a:rPr lang="zh-TW" altLang="en-US" sz="2000" dirty="0"/>
              <a:t>。</a:t>
            </a:r>
          </a:p>
        </p:txBody>
      </p:sp>
      <p:sp>
        <p:nvSpPr>
          <p:cNvPr id="5" name="文字方塊 4"/>
          <p:cNvSpPr txBox="1"/>
          <p:nvPr/>
        </p:nvSpPr>
        <p:spPr>
          <a:xfrm>
            <a:off x="223844" y="2"/>
            <a:ext cx="7519815" cy="830997"/>
          </a:xfrm>
          <a:prstGeom prst="rect">
            <a:avLst/>
          </a:prstGeom>
          <a:noFill/>
        </p:spPr>
        <p:txBody>
          <a:bodyPr wrap="none" rtlCol="0">
            <a:spAutoFit/>
          </a:bodyPr>
          <a:lstStyle/>
          <a:p>
            <a:r>
              <a:rPr lang="en-US" altLang="zh-TW" sz="4800" b="1" dirty="0" err="1">
                <a:latin typeface="微軟正黑體" panose="020B0604030504040204" pitchFamily="34" charset="-120"/>
                <a:ea typeface="微軟正黑體" panose="020B0604030504040204" pitchFamily="34" charset="-120"/>
              </a:rPr>
              <a:t>Namp</a:t>
            </a:r>
            <a:r>
              <a:rPr lang="en-US" altLang="zh-TW" sz="4800" b="1" dirty="0">
                <a:latin typeface="微軟正黑體" panose="020B0604030504040204" pitchFamily="34" charset="-120"/>
                <a:ea typeface="微軟正黑體" panose="020B0604030504040204" pitchFamily="34" charset="-120"/>
              </a:rPr>
              <a:t>::</a:t>
            </a:r>
            <a:r>
              <a:rPr lang="zh-TW" altLang="en-US" sz="4800" b="1" dirty="0">
                <a:latin typeface="微軟正黑體" panose="020B0604030504040204" pitchFamily="34" charset="-120"/>
                <a:ea typeface="微軟正黑體" panose="020B0604030504040204" pitchFamily="34" charset="-120"/>
              </a:rPr>
              <a:t>Ｎ</a:t>
            </a:r>
            <a:r>
              <a:rPr lang="en-US" altLang="zh-TW" sz="4800" b="1" dirty="0" err="1">
                <a:latin typeface="微軟正黑體" panose="020B0604030504040204" pitchFamily="34" charset="-120"/>
                <a:ea typeface="微軟正黑體" panose="020B0604030504040204" pitchFamily="34" charset="-120"/>
              </a:rPr>
              <a:t>etwork</a:t>
            </a:r>
            <a:r>
              <a:rPr lang="en-US" altLang="zh-TW" sz="4800" b="1" dirty="0">
                <a:latin typeface="微軟正黑體" panose="020B0604030504040204" pitchFamily="34" charset="-120"/>
                <a:ea typeface="微軟正黑體" panose="020B0604030504040204" pitchFamily="34" charset="-120"/>
              </a:rPr>
              <a:t> Mapper</a:t>
            </a:r>
            <a:endParaRPr lang="zh-TW" altLang="en-US" sz="4800" b="1" dirty="0">
              <a:latin typeface="微軟正黑體" panose="020B0604030504040204" pitchFamily="34" charset="-120"/>
              <a:ea typeface="微軟正黑體" panose="020B0604030504040204" pitchFamily="34" charset="-120"/>
            </a:endParaRPr>
          </a:p>
        </p:txBody>
      </p:sp>
      <p:sp>
        <p:nvSpPr>
          <p:cNvPr id="6" name="矩形 5"/>
          <p:cNvSpPr/>
          <p:nvPr/>
        </p:nvSpPr>
        <p:spPr>
          <a:xfrm>
            <a:off x="11025" y="797989"/>
            <a:ext cx="12180975" cy="461665"/>
          </a:xfrm>
          <a:prstGeom prst="rect">
            <a:avLst/>
          </a:prstGeom>
          <a:solidFill>
            <a:srgbClr val="FFFF00"/>
          </a:solidFill>
        </p:spPr>
        <p:txBody>
          <a:bodyPr wrap="square">
            <a:spAutoFit/>
          </a:bodyPr>
          <a:lstStyle/>
          <a:p>
            <a:r>
              <a:rPr lang="en-US" altLang="zh-TW" sz="2400" dirty="0"/>
              <a:t>https://nmap.org/</a:t>
            </a:r>
            <a:endParaRPr lang="zh-TW" altLang="en-US" sz="2400"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907" y="170406"/>
            <a:ext cx="3204740" cy="1716826"/>
          </a:xfrm>
          <a:prstGeom prst="rect">
            <a:avLst/>
          </a:prstGeom>
        </p:spPr>
      </p:pic>
      <p:pic>
        <p:nvPicPr>
          <p:cNvPr id="8" name="圖片 7"/>
          <p:cNvPicPr>
            <a:picLocks noChangeAspect="1"/>
          </p:cNvPicPr>
          <p:nvPr/>
        </p:nvPicPr>
        <p:blipFill>
          <a:blip r:embed="rId3"/>
          <a:stretch>
            <a:fillRect/>
          </a:stretch>
        </p:blipFill>
        <p:spPr>
          <a:xfrm>
            <a:off x="3828315" y="3447984"/>
            <a:ext cx="2548209" cy="3312672"/>
          </a:xfrm>
          <a:prstGeom prst="rect">
            <a:avLst/>
          </a:prstGeom>
        </p:spPr>
      </p:pic>
      <p:pic>
        <p:nvPicPr>
          <p:cNvPr id="9" name="內容版面配置區 3"/>
          <p:cNvPicPr>
            <a:picLocks noGrp="1" noChangeAspect="1"/>
          </p:cNvPicPr>
          <p:nvPr>
            <p:ph idx="1"/>
          </p:nvPr>
        </p:nvPicPr>
        <p:blipFill rotWithShape="1">
          <a:blip r:embed="rId4"/>
          <a:stretch/>
        </p:blipFill>
        <p:spPr>
          <a:xfrm>
            <a:off x="6984879" y="3234633"/>
            <a:ext cx="4158255" cy="3455473"/>
          </a:xfrm>
          <a:prstGeom prst="rect">
            <a:avLst/>
          </a:prstGeom>
        </p:spPr>
      </p:pic>
      <p:pic>
        <p:nvPicPr>
          <p:cNvPr id="2" name="圖片 1"/>
          <p:cNvPicPr>
            <a:picLocks noChangeAspect="1"/>
          </p:cNvPicPr>
          <p:nvPr/>
        </p:nvPicPr>
        <p:blipFill>
          <a:blip r:embed="rId5"/>
          <a:stretch>
            <a:fillRect/>
          </a:stretch>
        </p:blipFill>
        <p:spPr>
          <a:xfrm>
            <a:off x="426142" y="3447984"/>
            <a:ext cx="3312672" cy="3312672"/>
          </a:xfrm>
          <a:prstGeom prst="rect">
            <a:avLst/>
          </a:prstGeom>
        </p:spPr>
      </p:pic>
      <p:sp>
        <p:nvSpPr>
          <p:cNvPr id="3" name="矩形 2"/>
          <p:cNvSpPr/>
          <p:nvPr/>
        </p:nvSpPr>
        <p:spPr>
          <a:xfrm>
            <a:off x="1060429" y="6105331"/>
            <a:ext cx="2440653" cy="584775"/>
          </a:xfrm>
          <a:prstGeom prst="rect">
            <a:avLst/>
          </a:prstGeom>
        </p:spPr>
        <p:txBody>
          <a:bodyPr wrap="square">
            <a:spAutoFit/>
          </a:bodyPr>
          <a:lstStyle/>
          <a:p>
            <a:r>
              <a:rPr lang="en-US" altLang="zh-TW" sz="3200" b="1" dirty="0">
                <a:solidFill>
                  <a:srgbClr val="FFFF00"/>
                </a:solidFill>
                <a:effectLst>
                  <a:outerShdw blurRad="38100" dist="38100" dir="2700000" algn="tl">
                    <a:srgbClr val="000000">
                      <a:alpha val="43137"/>
                    </a:srgbClr>
                  </a:outerShdw>
                </a:effectLst>
              </a:rPr>
              <a:t>Gordon Lyon</a:t>
            </a:r>
            <a:endParaRPr lang="zh-TW" altLang="en-US"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089567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rotWithShape="1">
          <a:blip r:embed="rId2"/>
          <a:srcRect l="9049" r="15300" b="6441"/>
          <a:stretch/>
        </p:blipFill>
        <p:spPr>
          <a:xfrm>
            <a:off x="1840523" y="365125"/>
            <a:ext cx="6218978" cy="6152906"/>
          </a:xfrm>
          <a:prstGeom prst="rect">
            <a:avLst/>
          </a:prstGeom>
        </p:spPr>
      </p:pic>
    </p:spTree>
    <p:extLst>
      <p:ext uri="{BB962C8B-B14F-4D97-AF65-F5344CB8AC3E}">
        <p14:creationId xmlns:p14="http://schemas.microsoft.com/office/powerpoint/2010/main" val="93056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系統的資安</a:t>
            </a:r>
            <a:r>
              <a:rPr lang="zh-TW" altLang="en-US" dirty="0" smtClean="0">
                <a:latin typeface="微軟正黑體" pitchFamily="34" charset="-120"/>
                <a:ea typeface="微軟正黑體" pitchFamily="34" charset="-120"/>
              </a:rPr>
              <a:t>威脅</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956" y="1319404"/>
            <a:ext cx="5764439" cy="49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3200400" y="6410325"/>
            <a:ext cx="5543550" cy="369332"/>
          </a:xfrm>
          <a:prstGeom prst="rect">
            <a:avLst/>
          </a:prstGeom>
          <a:noFill/>
        </p:spPr>
        <p:txBody>
          <a:bodyPr wrap="square" rtlCol="0">
            <a:spAutoFit/>
          </a:bodyPr>
          <a:lstStyle/>
          <a:p>
            <a:pPr algn="ctr"/>
            <a:r>
              <a:rPr lang="en-US" altLang="zh-TW" dirty="0"/>
              <a:t>https://money.udn.com/money/story/5612/5079055</a:t>
            </a:r>
            <a:endParaRPr lang="zh-TW" altLang="en-US" dirty="0"/>
          </a:p>
        </p:txBody>
      </p:sp>
    </p:spTree>
    <p:extLst>
      <p:ext uri="{BB962C8B-B14F-4D97-AF65-F5344CB8AC3E}">
        <p14:creationId xmlns:p14="http://schemas.microsoft.com/office/powerpoint/2010/main" val="1232610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1007" y="134468"/>
            <a:ext cx="8748237" cy="1325563"/>
          </a:xfrm>
        </p:spPr>
        <p:txBody>
          <a:bodyPr/>
          <a:lstStyle/>
          <a:p>
            <a:r>
              <a:rPr lang="zh-TW" altLang="en-US" dirty="0" smtClean="0"/>
              <a:t>想要知道</a:t>
            </a:r>
            <a:r>
              <a:rPr lang="en-US" altLang="zh-TW" dirty="0" err="1" smtClean="0"/>
              <a:t>nmap</a:t>
            </a:r>
            <a:r>
              <a:rPr lang="zh-TW" altLang="en-US" dirty="0" smtClean="0"/>
              <a:t>有多少參數可下嗎</a:t>
            </a:r>
            <a:r>
              <a:rPr lang="en-US" altLang="zh-TW" dirty="0" smtClean="0"/>
              <a:t>??</a:t>
            </a:r>
            <a:br>
              <a:rPr lang="en-US" altLang="zh-TW" dirty="0" smtClean="0"/>
            </a:br>
            <a:r>
              <a:rPr lang="zh-TW" altLang="en-US" dirty="0" smtClean="0"/>
              <a:t>輸入</a:t>
            </a:r>
            <a:r>
              <a:rPr lang="en-US" altLang="zh-TW" b="1" dirty="0" err="1" smtClean="0">
                <a:solidFill>
                  <a:srgbClr val="C00000"/>
                </a:solidFill>
                <a:effectLst>
                  <a:outerShdw blurRad="38100" dist="38100" dir="2700000" algn="tl">
                    <a:srgbClr val="000000">
                      <a:alpha val="43137"/>
                    </a:srgbClr>
                  </a:outerShdw>
                </a:effectLst>
              </a:rPr>
              <a:t>nmap</a:t>
            </a:r>
            <a:r>
              <a:rPr lang="en-US" altLang="zh-TW" b="1" dirty="0" smtClean="0">
                <a:solidFill>
                  <a:srgbClr val="C00000"/>
                </a:solidFill>
                <a:effectLst>
                  <a:outerShdw blurRad="38100" dist="38100" dir="2700000" algn="tl">
                    <a:srgbClr val="000000">
                      <a:alpha val="43137"/>
                    </a:srgbClr>
                  </a:outerShdw>
                </a:effectLst>
              </a:rPr>
              <a:t> -h</a:t>
            </a:r>
            <a:r>
              <a:rPr lang="zh-TW" altLang="en-US" dirty="0" smtClean="0"/>
              <a:t>就知道</a:t>
            </a:r>
            <a:endParaRPr lang="zh-TW" altLang="en-US" dirty="0"/>
          </a:p>
        </p:txBody>
      </p:sp>
      <p:pic>
        <p:nvPicPr>
          <p:cNvPr id="4" name="內容版面配置區 3"/>
          <p:cNvPicPr>
            <a:picLocks noGrp="1" noChangeAspect="1"/>
          </p:cNvPicPr>
          <p:nvPr>
            <p:ph idx="1"/>
          </p:nvPr>
        </p:nvPicPr>
        <p:blipFill rotWithShape="1">
          <a:blip r:embed="rId2"/>
          <a:srcRect t="15398" r="16257" b="51461"/>
          <a:stretch/>
        </p:blipFill>
        <p:spPr>
          <a:xfrm>
            <a:off x="508687" y="1460029"/>
            <a:ext cx="9748808" cy="5278522"/>
          </a:xfrm>
          <a:prstGeom prst="rect">
            <a:avLst/>
          </a:prstGeom>
        </p:spPr>
      </p:pic>
      <p:sp>
        <p:nvSpPr>
          <p:cNvPr id="5" name="爆炸 2 4"/>
          <p:cNvSpPr/>
          <p:nvPr/>
        </p:nvSpPr>
        <p:spPr>
          <a:xfrm>
            <a:off x="7105264" y="970542"/>
            <a:ext cx="4493645" cy="208583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t>試看看</a:t>
            </a:r>
            <a:r>
              <a:rPr lang="en-US" altLang="zh-TW" sz="3600" dirty="0"/>
              <a:t>!</a:t>
            </a:r>
            <a:endParaRPr lang="zh-TW" altLang="en-US" sz="3600" dirty="0"/>
          </a:p>
        </p:txBody>
      </p:sp>
    </p:spTree>
    <p:extLst>
      <p:ext uri="{BB962C8B-B14F-4D97-AF65-F5344CB8AC3E}">
        <p14:creationId xmlns:p14="http://schemas.microsoft.com/office/powerpoint/2010/main" val="15525733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extLst/>
          </p:nvPr>
        </p:nvGraphicFramePr>
        <p:xfrm>
          <a:off x="407513" y="1760836"/>
          <a:ext cx="5074400" cy="4831978"/>
        </p:xfrm>
        <a:graphic>
          <a:graphicData uri="http://schemas.openxmlformats.org/drawingml/2006/table">
            <a:tbl>
              <a:tblPr firstRow="1" bandRow="1">
                <a:tableStyleId>{5C22544A-7EE6-4342-B048-85BDC9FD1C3A}</a:tableStyleId>
              </a:tblPr>
              <a:tblGrid>
                <a:gridCol w="1067060">
                  <a:extLst>
                    <a:ext uri="{9D8B030D-6E8A-4147-A177-3AD203B41FA5}">
                      <a16:colId xmlns="" xmlns:a16="http://schemas.microsoft.com/office/drawing/2014/main" val="20000"/>
                    </a:ext>
                  </a:extLst>
                </a:gridCol>
                <a:gridCol w="4007340">
                  <a:extLst>
                    <a:ext uri="{9D8B030D-6E8A-4147-A177-3AD203B41FA5}">
                      <a16:colId xmlns="" xmlns:a16="http://schemas.microsoft.com/office/drawing/2014/main" val="20001"/>
                    </a:ext>
                  </a:extLst>
                </a:gridCol>
              </a:tblGrid>
              <a:tr h="539686">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smtClean="0"/>
                        <a:t>常用參數</a:t>
                      </a:r>
                      <a:r>
                        <a:rPr lang="zh-TW" altLang="en-US" sz="2000" b="1" kern="1200" dirty="0" smtClean="0">
                          <a:solidFill>
                            <a:schemeClr val="lt1"/>
                          </a:solidFill>
                          <a:latin typeface="+mn-lt"/>
                          <a:ea typeface="+mn-ea"/>
                          <a:cs typeface="+mn-cs"/>
                        </a:rPr>
                        <a:t>列表</a:t>
                      </a:r>
                    </a:p>
                  </a:txBody>
                  <a:tcPr/>
                </a:tc>
                <a:tc hMerge="1">
                  <a:txBody>
                    <a:bodyPr/>
                    <a:lstStyle/>
                    <a:p>
                      <a:endParaRPr lang="zh-TW" altLang="en-US" dirty="0"/>
                    </a:p>
                  </a:txBody>
                  <a:tcPr/>
                </a:tc>
                <a:extLst>
                  <a:ext uri="{0D108BD9-81ED-4DB2-BD59-A6C34878D82A}">
                    <a16:rowId xmlns="" xmlns:a16="http://schemas.microsoft.com/office/drawing/2014/main" val="10000"/>
                  </a:ext>
                </a:extLst>
              </a:tr>
              <a:tr h="424428">
                <a:tc>
                  <a:txBody>
                    <a:bodyPr/>
                    <a:lstStyle/>
                    <a:p>
                      <a:r>
                        <a:rPr lang="en-US" altLang="zh-TW" sz="2500" b="1" dirty="0" smtClean="0">
                          <a:solidFill>
                            <a:srgbClr val="FF0000"/>
                          </a:solidFill>
                          <a:effectLst>
                            <a:outerShdw blurRad="38100" dist="38100" dir="2700000" algn="tl">
                              <a:srgbClr val="000000">
                                <a:alpha val="43137"/>
                              </a:srgbClr>
                            </a:outerShdw>
                          </a:effectLst>
                        </a:rPr>
                        <a:t>-P</a:t>
                      </a:r>
                      <a:endParaRPr lang="zh-TW" altLang="en-US" sz="2500" b="1" dirty="0">
                        <a:solidFill>
                          <a:srgbClr val="FF0000"/>
                        </a:solidFill>
                        <a:effectLst>
                          <a:outerShdw blurRad="38100" dist="38100" dir="2700000" algn="tl">
                            <a:srgbClr val="000000">
                              <a:alpha val="43137"/>
                            </a:srgbClr>
                          </a:outerShdw>
                        </a:effectLst>
                      </a:endParaRPr>
                    </a:p>
                  </a:txBody>
                  <a:tcPr>
                    <a:solidFill>
                      <a:schemeClr val="accent6">
                        <a:lumMod val="40000"/>
                        <a:lumOff val="60000"/>
                      </a:schemeClr>
                    </a:solidFill>
                  </a:tcPr>
                </a:tc>
                <a:tc>
                  <a:txBody>
                    <a:bodyPr/>
                    <a:lstStyle/>
                    <a:p>
                      <a:r>
                        <a:rPr lang="zh-TW" altLang="en-US" sz="2500" b="1" dirty="0" smtClean="0">
                          <a:solidFill>
                            <a:srgbClr val="FF0000"/>
                          </a:solidFill>
                          <a:effectLst>
                            <a:outerShdw blurRad="38100" dist="38100" dir="2700000" algn="tl">
                              <a:srgbClr val="000000">
                                <a:alpha val="43137"/>
                              </a:srgbClr>
                            </a:outerShdw>
                          </a:effectLst>
                        </a:rPr>
                        <a:t>埠口掃描</a:t>
                      </a:r>
                      <a:r>
                        <a:rPr lang="en-US" altLang="zh-TW" sz="2500" b="1" dirty="0" smtClean="0">
                          <a:solidFill>
                            <a:srgbClr val="FF0000"/>
                          </a:solidFill>
                          <a:effectLst>
                            <a:outerShdw blurRad="38100" dist="38100" dir="2700000" algn="tl">
                              <a:srgbClr val="000000">
                                <a:alpha val="43137"/>
                              </a:srgbClr>
                            </a:outerShdw>
                          </a:effectLst>
                        </a:rPr>
                        <a:t>(port) </a:t>
                      </a:r>
                      <a:r>
                        <a:rPr lang="en-US" altLang="zh-TW" sz="2500" b="1" dirty="0" smtClean="0">
                          <a:solidFill>
                            <a:srgbClr val="FF0000"/>
                          </a:solidFill>
                          <a:effectLst>
                            <a:outerShdw blurRad="38100" dist="38100" dir="2700000" algn="tl">
                              <a:srgbClr val="000000">
                                <a:alpha val="43137"/>
                              </a:srgbClr>
                            </a:outerShdw>
                          </a:effectLst>
                          <a:sym typeface="Wingdings" panose="05000000000000000000" pitchFamily="2" charset="2"/>
                        </a:rPr>
                        <a:t></a:t>
                      </a:r>
                      <a:r>
                        <a:rPr lang="zh-TW" altLang="en-US" sz="2500" b="1" dirty="0" smtClean="0">
                          <a:solidFill>
                            <a:srgbClr val="FF0000"/>
                          </a:solidFill>
                          <a:effectLst>
                            <a:outerShdw blurRad="38100" dist="38100" dir="2700000" algn="tl">
                              <a:srgbClr val="000000">
                                <a:alpha val="43137"/>
                              </a:srgbClr>
                            </a:outerShdw>
                          </a:effectLst>
                        </a:rPr>
                        <a:t>服務掃描</a:t>
                      </a:r>
                      <a:endParaRPr lang="zh-TW" altLang="en-US" sz="2500" b="1" dirty="0">
                        <a:solidFill>
                          <a:srgbClr val="FF0000"/>
                        </a:solidFill>
                        <a:effectLst>
                          <a:outerShdw blurRad="38100" dist="38100" dir="2700000" algn="tl">
                            <a:srgbClr val="000000">
                              <a:alpha val="43137"/>
                            </a:srgbClr>
                          </a:outerShdw>
                        </a:effectLst>
                      </a:endParaRPr>
                    </a:p>
                  </a:txBody>
                  <a:tcPr>
                    <a:solidFill>
                      <a:schemeClr val="accent6">
                        <a:lumMod val="40000"/>
                        <a:lumOff val="60000"/>
                      </a:schemeClr>
                    </a:solidFill>
                  </a:tcPr>
                </a:tc>
              </a:tr>
              <a:tr h="424428">
                <a:tc>
                  <a:txBody>
                    <a:bodyPr/>
                    <a:lstStyle/>
                    <a:p>
                      <a:r>
                        <a:rPr lang="en-US" altLang="zh-TW" sz="2000" b="1" dirty="0" smtClean="0">
                          <a:solidFill>
                            <a:srgbClr val="FF0000"/>
                          </a:solidFill>
                          <a:effectLst>
                            <a:outerShdw blurRad="38100" dist="38100" dir="2700000" algn="tl">
                              <a:srgbClr val="000000">
                                <a:alpha val="43137"/>
                              </a:srgbClr>
                            </a:outerShdw>
                          </a:effectLst>
                        </a:rPr>
                        <a:t>-O</a:t>
                      </a:r>
                      <a:endParaRPr lang="zh-TW" altLang="en-US" sz="2000" b="1" dirty="0">
                        <a:solidFill>
                          <a:srgbClr val="FF0000"/>
                        </a:solidFill>
                        <a:effectLst>
                          <a:outerShdw blurRad="38100" dist="38100" dir="2700000" algn="tl">
                            <a:srgbClr val="000000">
                              <a:alpha val="43137"/>
                            </a:srgbClr>
                          </a:outerShdw>
                        </a:effectLst>
                      </a:endParaRPr>
                    </a:p>
                  </a:txBody>
                  <a:tcPr>
                    <a:solidFill>
                      <a:schemeClr val="accent6">
                        <a:lumMod val="40000"/>
                        <a:lumOff val="60000"/>
                      </a:schemeClr>
                    </a:solidFill>
                  </a:tcPr>
                </a:tc>
                <a:tc>
                  <a:txBody>
                    <a:bodyPr/>
                    <a:lstStyle/>
                    <a:p>
                      <a:r>
                        <a:rPr lang="zh-TW" altLang="en-US" sz="2000" b="1" dirty="0" smtClean="0">
                          <a:effectLst>
                            <a:outerShdw blurRad="38100" dist="38100" dir="2700000" algn="tl">
                              <a:srgbClr val="000000">
                                <a:alpha val="43137"/>
                              </a:srgbClr>
                            </a:outerShdw>
                          </a:effectLst>
                        </a:rPr>
                        <a:t>作業系統掃描</a:t>
                      </a:r>
                      <a:endParaRPr lang="zh-TW" altLang="en-US" sz="2000" b="1" dirty="0">
                        <a:effectLst>
                          <a:outerShdw blurRad="38100" dist="38100" dir="2700000" algn="tl">
                            <a:srgbClr val="000000">
                              <a:alpha val="43137"/>
                            </a:srgbClr>
                          </a:outerShdw>
                        </a:effectLst>
                      </a:endParaRPr>
                    </a:p>
                  </a:txBody>
                  <a:tcPr>
                    <a:solidFill>
                      <a:schemeClr val="accent6">
                        <a:lumMod val="40000"/>
                        <a:lumOff val="60000"/>
                      </a:schemeClr>
                    </a:solidFill>
                  </a:tcPr>
                </a:tc>
              </a:tr>
              <a:tr h="424428">
                <a:tc>
                  <a:txBody>
                    <a:bodyPr/>
                    <a:lstStyle/>
                    <a:p>
                      <a:r>
                        <a:rPr lang="en-US" altLang="zh-TW" sz="2000" dirty="0" smtClean="0"/>
                        <a:t>-</a:t>
                      </a:r>
                      <a:r>
                        <a:rPr lang="en-US" altLang="zh-TW" sz="2000" dirty="0" err="1" smtClean="0"/>
                        <a:t>sP</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1" dirty="0" smtClean="0">
                          <a:solidFill>
                            <a:schemeClr val="tx1"/>
                          </a:solidFill>
                          <a:effectLst>
                            <a:outerShdw blurRad="38100" dist="38100" dir="2700000" algn="tl">
                              <a:srgbClr val="000000">
                                <a:alpha val="43137"/>
                              </a:srgbClr>
                            </a:outerShdw>
                          </a:effectLst>
                        </a:rPr>
                        <a:t>Ping</a:t>
                      </a:r>
                      <a:r>
                        <a:rPr lang="zh-TW" altLang="en-US" sz="2000" b="1" dirty="0" smtClean="0">
                          <a:solidFill>
                            <a:schemeClr val="tx1"/>
                          </a:solidFill>
                          <a:effectLst>
                            <a:outerShdw blurRad="38100" dist="38100" dir="2700000" algn="tl">
                              <a:srgbClr val="000000">
                                <a:alpha val="43137"/>
                              </a:srgbClr>
                            </a:outerShdw>
                          </a:effectLst>
                        </a:rPr>
                        <a:t>掃描</a:t>
                      </a:r>
                      <a:r>
                        <a:rPr lang="en-US" altLang="zh-TW" sz="2000" b="1" dirty="0" smtClean="0">
                          <a:solidFill>
                            <a:schemeClr val="tx1"/>
                          </a:solidFill>
                          <a:effectLst>
                            <a:outerShdw blurRad="38100" dist="38100" dir="2700000" algn="tl">
                              <a:srgbClr val="000000">
                                <a:alpha val="43137"/>
                              </a:srgbClr>
                            </a:outerShdw>
                          </a:effectLst>
                        </a:rPr>
                        <a:t>(ping scan)</a:t>
                      </a:r>
                      <a:endParaRPr lang="zh-TW" altLang="en-US" sz="2000" b="1" dirty="0">
                        <a:solidFill>
                          <a:schemeClr val="tx1"/>
                        </a:solidFill>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1"/>
                  </a:ext>
                </a:extLst>
              </a:tr>
              <a:tr h="424428">
                <a:tc>
                  <a:txBody>
                    <a:bodyPr/>
                    <a:lstStyle/>
                    <a:p>
                      <a:r>
                        <a:rPr lang="en-US" altLang="zh-TW" sz="2000" dirty="0" smtClean="0"/>
                        <a:t>-P0</a:t>
                      </a:r>
                      <a:endParaRPr lang="zh-TW" altLang="en-US" sz="2000" dirty="0"/>
                    </a:p>
                  </a:txBody>
                  <a:tcPr/>
                </a:tc>
                <a:tc>
                  <a:txBody>
                    <a:bodyPr/>
                    <a:lstStyle/>
                    <a:p>
                      <a:r>
                        <a:rPr lang="zh-TW" altLang="en-US" sz="2000" dirty="0" smtClean="0"/>
                        <a:t>無</a:t>
                      </a:r>
                      <a:r>
                        <a:rPr lang="en-US" altLang="zh-TW" sz="2000" dirty="0" smtClean="0"/>
                        <a:t>Ping</a:t>
                      </a:r>
                      <a:r>
                        <a:rPr lang="zh-TW" altLang="en-US" sz="2000" dirty="0" smtClean="0"/>
                        <a:t>掃描</a:t>
                      </a:r>
                      <a:endParaRPr lang="zh-TW" altLang="en-US" sz="2000" dirty="0"/>
                    </a:p>
                  </a:txBody>
                  <a:tcPr/>
                </a:tc>
                <a:extLst>
                  <a:ext uri="{0D108BD9-81ED-4DB2-BD59-A6C34878D82A}">
                    <a16:rowId xmlns="" xmlns:a16="http://schemas.microsoft.com/office/drawing/2014/main" val="10002"/>
                  </a:ext>
                </a:extLst>
              </a:tr>
              <a:tr h="424428">
                <a:tc>
                  <a:txBody>
                    <a:bodyPr/>
                    <a:lstStyle/>
                    <a:p>
                      <a:r>
                        <a:rPr lang="en-US" altLang="zh-TW" sz="2000" dirty="0" smtClean="0">
                          <a:effectLst/>
                        </a:rPr>
                        <a:t>-P</a:t>
                      </a:r>
                      <a:r>
                        <a:rPr lang="en-US" altLang="zh-TW" sz="2000" b="1" dirty="0" smtClean="0">
                          <a:solidFill>
                            <a:srgbClr val="FF0000"/>
                          </a:solidFill>
                          <a:effectLst/>
                        </a:rPr>
                        <a:t>S</a:t>
                      </a:r>
                      <a:endParaRPr lang="zh-TW" altLang="en-US" sz="2000" b="1" dirty="0">
                        <a:solidFill>
                          <a:srgbClr val="FF0000"/>
                        </a:solidFill>
                        <a:effectLst/>
                      </a:endParaRPr>
                    </a:p>
                  </a:txBody>
                  <a:tcPr/>
                </a:tc>
                <a:tc>
                  <a:txBody>
                    <a:bodyPr/>
                    <a:lstStyle/>
                    <a:p>
                      <a:r>
                        <a:rPr lang="en-US" altLang="zh-TW" sz="2000" dirty="0" smtClean="0">
                          <a:effectLst/>
                        </a:rPr>
                        <a:t>TCP</a:t>
                      </a:r>
                      <a:r>
                        <a:rPr lang="zh-TW" altLang="en-US" sz="2000" dirty="0" smtClean="0">
                          <a:effectLst/>
                        </a:rPr>
                        <a:t> </a:t>
                      </a:r>
                      <a:r>
                        <a:rPr lang="en-US" altLang="zh-TW" sz="2000" b="1" dirty="0" smtClean="0">
                          <a:solidFill>
                            <a:srgbClr val="FF0000"/>
                          </a:solidFill>
                          <a:effectLst/>
                        </a:rPr>
                        <a:t>SYN</a:t>
                      </a:r>
                      <a:r>
                        <a:rPr lang="zh-TW" altLang="en-US" sz="2000" dirty="0" smtClean="0">
                          <a:effectLst/>
                        </a:rPr>
                        <a:t> </a:t>
                      </a:r>
                      <a:r>
                        <a:rPr lang="en-US" altLang="zh-TW" sz="2000" dirty="0" smtClean="0">
                          <a:effectLst/>
                        </a:rPr>
                        <a:t>Ping</a:t>
                      </a:r>
                      <a:r>
                        <a:rPr lang="zh-TW" altLang="en-US" sz="2000" dirty="0" smtClean="0">
                          <a:effectLst/>
                        </a:rPr>
                        <a:t>掃描</a:t>
                      </a:r>
                      <a:endParaRPr lang="zh-TW" altLang="en-US" sz="2000" dirty="0">
                        <a:effectLst/>
                      </a:endParaRPr>
                    </a:p>
                  </a:txBody>
                  <a:tcPr/>
                </a:tc>
                <a:extLst>
                  <a:ext uri="{0D108BD9-81ED-4DB2-BD59-A6C34878D82A}">
                    <a16:rowId xmlns="" xmlns:a16="http://schemas.microsoft.com/office/drawing/2014/main" val="10003"/>
                  </a:ext>
                </a:extLst>
              </a:tr>
              <a:tr h="424428">
                <a:tc>
                  <a:txBody>
                    <a:bodyPr/>
                    <a:lstStyle/>
                    <a:p>
                      <a:r>
                        <a:rPr lang="en-US" altLang="zh-TW" sz="2000" dirty="0" smtClean="0">
                          <a:effectLst/>
                        </a:rPr>
                        <a:t>-P</a:t>
                      </a:r>
                      <a:r>
                        <a:rPr lang="en-US" altLang="zh-TW" sz="2000" b="1" dirty="0" smtClean="0">
                          <a:solidFill>
                            <a:srgbClr val="FF0000"/>
                          </a:solidFill>
                          <a:effectLst/>
                        </a:rPr>
                        <a:t>A</a:t>
                      </a:r>
                    </a:p>
                  </a:txBody>
                  <a:tcPr/>
                </a:tc>
                <a:tc>
                  <a:txBody>
                    <a:bodyPr/>
                    <a:lstStyle/>
                    <a:p>
                      <a:r>
                        <a:rPr lang="en-US" altLang="zh-TW" sz="2000" dirty="0" smtClean="0">
                          <a:effectLst/>
                        </a:rPr>
                        <a:t>TCP</a:t>
                      </a:r>
                      <a:r>
                        <a:rPr lang="zh-TW" altLang="en-US" sz="2000" dirty="0" smtClean="0">
                          <a:effectLst/>
                        </a:rPr>
                        <a:t> </a:t>
                      </a:r>
                      <a:r>
                        <a:rPr lang="en-US" altLang="zh-TW" sz="2000" b="1" dirty="0" smtClean="0">
                          <a:solidFill>
                            <a:srgbClr val="FF0000"/>
                          </a:solidFill>
                          <a:effectLst/>
                        </a:rPr>
                        <a:t>ACK</a:t>
                      </a:r>
                      <a:r>
                        <a:rPr lang="zh-TW" altLang="en-US" sz="2000" dirty="0" smtClean="0">
                          <a:effectLst/>
                        </a:rPr>
                        <a:t> </a:t>
                      </a:r>
                      <a:r>
                        <a:rPr lang="en-US" altLang="zh-TW" sz="2000" dirty="0" smtClean="0">
                          <a:effectLst/>
                        </a:rPr>
                        <a:t>Ping</a:t>
                      </a:r>
                      <a:r>
                        <a:rPr lang="zh-TW" altLang="en-US" sz="2000" dirty="0" smtClean="0">
                          <a:effectLst/>
                        </a:rPr>
                        <a:t>掃描</a:t>
                      </a:r>
                      <a:endParaRPr lang="zh-TW" altLang="en-US" sz="2000" dirty="0">
                        <a:effectLst/>
                      </a:endParaRPr>
                    </a:p>
                  </a:txBody>
                  <a:tcPr/>
                </a:tc>
                <a:extLst>
                  <a:ext uri="{0D108BD9-81ED-4DB2-BD59-A6C34878D82A}">
                    <a16:rowId xmlns="" xmlns:a16="http://schemas.microsoft.com/office/drawing/2014/main" val="10004"/>
                  </a:ext>
                </a:extLst>
              </a:tr>
              <a:tr h="4244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effectLst/>
                        </a:rPr>
                        <a:t>-P</a:t>
                      </a:r>
                      <a:r>
                        <a:rPr lang="en-US" altLang="zh-TW" sz="2000" b="1" dirty="0" smtClean="0">
                          <a:solidFill>
                            <a:srgbClr val="FF0000"/>
                          </a:solidFill>
                          <a:effectLst/>
                        </a:rPr>
                        <a:t>U</a:t>
                      </a:r>
                      <a:endParaRPr lang="zh-TW" altLang="en-US" sz="2000" b="1" dirty="0">
                        <a:solidFill>
                          <a:srgbClr val="FF0000"/>
                        </a:solidFill>
                        <a:effectLst/>
                      </a:endParaRPr>
                    </a:p>
                  </a:txBody>
                  <a:tcPr/>
                </a:tc>
                <a:tc>
                  <a:txBody>
                    <a:bodyPr/>
                    <a:lstStyle/>
                    <a:p>
                      <a:r>
                        <a:rPr lang="en-US" altLang="zh-TW" sz="2000" b="1" dirty="0" smtClean="0">
                          <a:solidFill>
                            <a:srgbClr val="FF0000"/>
                          </a:solidFill>
                          <a:effectLst/>
                        </a:rPr>
                        <a:t>U</a:t>
                      </a:r>
                      <a:r>
                        <a:rPr lang="en-US" altLang="zh-TW" sz="2000" dirty="0" smtClean="0">
                          <a:effectLst/>
                        </a:rPr>
                        <a:t>DP</a:t>
                      </a:r>
                      <a:r>
                        <a:rPr lang="zh-TW" altLang="en-US" sz="2000" dirty="0" smtClean="0">
                          <a:effectLst/>
                        </a:rPr>
                        <a:t> </a:t>
                      </a:r>
                      <a:r>
                        <a:rPr lang="en-US" altLang="zh-TW" sz="2000" dirty="0" smtClean="0">
                          <a:effectLst/>
                        </a:rPr>
                        <a:t>Ping</a:t>
                      </a:r>
                      <a:r>
                        <a:rPr lang="zh-TW" altLang="en-US" sz="2000" dirty="0" smtClean="0">
                          <a:effectLst/>
                        </a:rPr>
                        <a:t>掃描</a:t>
                      </a:r>
                      <a:endParaRPr lang="zh-TW" altLang="en-US" sz="2000" dirty="0">
                        <a:effectLst/>
                      </a:endParaRPr>
                    </a:p>
                  </a:txBody>
                  <a:tcPr/>
                </a:tc>
                <a:extLst>
                  <a:ext uri="{0D108BD9-81ED-4DB2-BD59-A6C34878D82A}">
                    <a16:rowId xmlns="" xmlns:a16="http://schemas.microsoft.com/office/drawing/2014/main" val="10005"/>
                  </a:ext>
                </a:extLst>
              </a:tr>
              <a:tr h="424428">
                <a:tc>
                  <a:txBody>
                    <a:bodyPr/>
                    <a:lstStyle/>
                    <a:p>
                      <a:r>
                        <a:rPr lang="en-US" altLang="zh-TW" sz="2000" dirty="0" smtClean="0">
                          <a:effectLst/>
                        </a:rPr>
                        <a:t>-P</a:t>
                      </a:r>
                      <a:r>
                        <a:rPr lang="en-US" altLang="zh-TW" sz="2000" b="1" dirty="0" smtClean="0">
                          <a:solidFill>
                            <a:srgbClr val="FF0000"/>
                          </a:solidFill>
                          <a:effectLst/>
                        </a:rPr>
                        <a:t>R</a:t>
                      </a:r>
                      <a:endParaRPr lang="zh-TW" altLang="en-US" sz="2000" b="1" dirty="0">
                        <a:solidFill>
                          <a:srgbClr val="FF0000"/>
                        </a:solidFill>
                        <a:effectLst/>
                      </a:endParaRPr>
                    </a:p>
                  </a:txBody>
                  <a:tcPr/>
                </a:tc>
                <a:tc>
                  <a:txBody>
                    <a:bodyPr/>
                    <a:lstStyle/>
                    <a:p>
                      <a:r>
                        <a:rPr lang="en-US" altLang="zh-TW" sz="2000" b="0" dirty="0" smtClean="0">
                          <a:effectLst/>
                        </a:rPr>
                        <a:t>ARP</a:t>
                      </a:r>
                      <a:r>
                        <a:rPr lang="zh-TW" altLang="en-US" sz="2000" dirty="0" smtClean="0">
                          <a:effectLst/>
                        </a:rPr>
                        <a:t> </a:t>
                      </a:r>
                      <a:r>
                        <a:rPr lang="en-US" altLang="zh-TW" sz="2000" dirty="0" smtClean="0">
                          <a:effectLst/>
                        </a:rPr>
                        <a:t>Ping</a:t>
                      </a:r>
                      <a:r>
                        <a:rPr lang="zh-TW" altLang="en-US" sz="2000" dirty="0" smtClean="0">
                          <a:effectLst/>
                        </a:rPr>
                        <a:t>掃描</a:t>
                      </a:r>
                      <a:endParaRPr lang="zh-TW" altLang="en-US" sz="2000" dirty="0">
                        <a:effectLst/>
                      </a:endParaRPr>
                    </a:p>
                  </a:txBody>
                  <a:tcPr/>
                </a:tc>
                <a:extLst>
                  <a:ext uri="{0D108BD9-81ED-4DB2-BD59-A6C34878D82A}">
                    <a16:rowId xmlns="" xmlns:a16="http://schemas.microsoft.com/office/drawing/2014/main" val="10007"/>
                  </a:ext>
                </a:extLst>
              </a:tr>
              <a:tr h="424428">
                <a:tc>
                  <a:txBody>
                    <a:bodyPr/>
                    <a:lstStyle/>
                    <a:p>
                      <a:r>
                        <a:rPr lang="en-US" altLang="zh-TW" sz="2000" dirty="0" smtClean="0"/>
                        <a:t>-PY</a:t>
                      </a:r>
                      <a:endParaRPr lang="zh-TW" altLang="en-US" sz="2000" dirty="0"/>
                    </a:p>
                  </a:txBody>
                  <a:tcPr/>
                </a:tc>
                <a:tc>
                  <a:txBody>
                    <a:bodyPr/>
                    <a:lstStyle/>
                    <a:p>
                      <a:r>
                        <a:rPr lang="en-US" altLang="zh-TW" sz="2000" dirty="0" smtClean="0"/>
                        <a:t>SCTP</a:t>
                      </a:r>
                      <a:r>
                        <a:rPr lang="zh-TW" altLang="en-US" sz="2000" dirty="0" smtClean="0"/>
                        <a:t> </a:t>
                      </a:r>
                      <a:r>
                        <a:rPr lang="en-US" altLang="zh-TW" sz="2000" dirty="0" smtClean="0"/>
                        <a:t>INIT</a:t>
                      </a:r>
                      <a:r>
                        <a:rPr lang="zh-TW" altLang="en-US" sz="2000" dirty="0" smtClean="0"/>
                        <a:t> </a:t>
                      </a:r>
                      <a:r>
                        <a:rPr lang="en-US" altLang="zh-TW" sz="2000" dirty="0" smtClean="0"/>
                        <a:t>Ping</a:t>
                      </a:r>
                      <a:r>
                        <a:rPr lang="zh-TW" altLang="en-US" sz="2000" dirty="0" smtClean="0"/>
                        <a:t>掃描</a:t>
                      </a:r>
                      <a:endParaRPr lang="zh-TW" altLang="en-US" sz="2000" dirty="0"/>
                    </a:p>
                  </a:txBody>
                  <a:tcPr/>
                </a:tc>
              </a:tr>
              <a:tr h="424428">
                <a:tc>
                  <a:txBody>
                    <a:bodyPr/>
                    <a:lstStyle/>
                    <a:p>
                      <a:endParaRPr lang="zh-TW" altLang="en-US" dirty="0"/>
                    </a:p>
                  </a:txBody>
                  <a:tcPr/>
                </a:tc>
                <a:tc>
                  <a:txBody>
                    <a:bodyPr/>
                    <a:lstStyle/>
                    <a:p>
                      <a:r>
                        <a:rPr lang="zh-TW" altLang="en-US" dirty="0" smtClean="0"/>
                        <a:t>還有很多參數</a:t>
                      </a:r>
                      <a:r>
                        <a:rPr lang="en-US" altLang="zh-TW" dirty="0" smtClean="0"/>
                        <a:t>…………</a:t>
                      </a:r>
                      <a:endParaRPr lang="zh-TW" altLang="en-US" dirty="0"/>
                    </a:p>
                  </a:txBody>
                  <a:tcPr/>
                </a:tc>
                <a:extLst>
                  <a:ext uri="{0D108BD9-81ED-4DB2-BD59-A6C34878D82A}">
                    <a16:rowId xmlns="" xmlns:a16="http://schemas.microsoft.com/office/drawing/2014/main" val="2585408459"/>
                  </a:ext>
                </a:extLst>
              </a:tr>
            </a:tbl>
          </a:graphicData>
        </a:graphic>
      </p:graphicFrame>
      <p:sp>
        <p:nvSpPr>
          <p:cNvPr id="6" name="矩形 5"/>
          <p:cNvSpPr/>
          <p:nvPr/>
        </p:nvSpPr>
        <p:spPr>
          <a:xfrm>
            <a:off x="259234" y="229751"/>
            <a:ext cx="4897653" cy="1384995"/>
          </a:xfrm>
          <a:prstGeom prst="rect">
            <a:avLst/>
          </a:prstGeom>
        </p:spPr>
        <p:txBody>
          <a:bodyPr wrap="square">
            <a:spAutoFit/>
          </a:bodyPr>
          <a:lstStyle/>
          <a:p>
            <a:r>
              <a:rPr lang="en-US" altLang="zh-TW" sz="3600" dirty="0" err="1"/>
              <a:t>nmap</a:t>
            </a:r>
            <a:r>
              <a:rPr lang="en-US" altLang="zh-TW" sz="3600" dirty="0"/>
              <a:t> </a:t>
            </a:r>
            <a:r>
              <a:rPr lang="zh-TW" altLang="en-US" sz="3600" dirty="0"/>
              <a:t>常用的指令參數</a:t>
            </a:r>
            <a:endParaRPr lang="en-US" altLang="zh-TW" sz="3600" dirty="0"/>
          </a:p>
          <a:p>
            <a:r>
              <a:rPr lang="zh-TW" altLang="en-US" sz="2400" dirty="0"/>
              <a:t>駭客大都使用</a:t>
            </a:r>
            <a:r>
              <a:rPr lang="zh-TW" altLang="en-US" sz="2400" b="1" dirty="0">
                <a:solidFill>
                  <a:srgbClr val="FF0000"/>
                </a:solidFill>
                <a:effectLst>
                  <a:outerShdw blurRad="38100" dist="38100" dir="2700000" algn="tl">
                    <a:srgbClr val="000000">
                      <a:alpha val="43137"/>
                    </a:srgbClr>
                  </a:outerShdw>
                </a:effectLst>
              </a:rPr>
              <a:t>下指令</a:t>
            </a:r>
            <a:r>
              <a:rPr lang="zh-TW" altLang="en-US" sz="2400" dirty="0"/>
              <a:t>方式來執行</a:t>
            </a:r>
            <a:r>
              <a:rPr lang="en-US" altLang="zh-TW" sz="2400" dirty="0"/>
              <a:t>!!</a:t>
            </a:r>
          </a:p>
          <a:p>
            <a:r>
              <a:rPr lang="zh-TW" altLang="en-US" sz="2400" dirty="0"/>
              <a:t>底下列出常使用的各種參數</a:t>
            </a:r>
          </a:p>
        </p:txBody>
      </p:sp>
      <p:pic>
        <p:nvPicPr>
          <p:cNvPr id="2" name="圖片 1"/>
          <p:cNvPicPr>
            <a:picLocks noChangeAspect="1"/>
          </p:cNvPicPr>
          <p:nvPr/>
        </p:nvPicPr>
        <p:blipFill rotWithShape="1">
          <a:blip r:embed="rId2"/>
          <a:srcRect l="6217" t="3810" r="17243" b="3108"/>
          <a:stretch/>
        </p:blipFill>
        <p:spPr>
          <a:xfrm>
            <a:off x="6574934" y="2820073"/>
            <a:ext cx="3203380" cy="3895637"/>
          </a:xfrm>
          <a:prstGeom prst="rect">
            <a:avLst/>
          </a:prstGeom>
        </p:spPr>
      </p:pic>
      <p:sp>
        <p:nvSpPr>
          <p:cNvPr id="3" name="矩形 2"/>
          <p:cNvSpPr/>
          <p:nvPr/>
        </p:nvSpPr>
        <p:spPr>
          <a:xfrm>
            <a:off x="6088169" y="454923"/>
            <a:ext cx="2132315" cy="461665"/>
          </a:xfrm>
          <a:prstGeom prst="rect">
            <a:avLst/>
          </a:prstGeom>
          <a:solidFill>
            <a:schemeClr val="tx1"/>
          </a:solidFill>
        </p:spPr>
        <p:txBody>
          <a:bodyPr wrap="none">
            <a:spAutoFit/>
          </a:bodyPr>
          <a:lstStyle/>
          <a:p>
            <a:r>
              <a:rPr lang="en-US" altLang="zh-TW" sz="2400" b="1" dirty="0" err="1">
                <a:solidFill>
                  <a:srgbClr val="FFFF00"/>
                </a:solidFill>
                <a:effectLst>
                  <a:outerShdw blurRad="38100" dist="38100" dir="2700000" algn="tl">
                    <a:srgbClr val="000000">
                      <a:alpha val="43137"/>
                    </a:srgbClr>
                  </a:outerShdw>
                </a:effectLst>
              </a:rPr>
              <a:t>nmap</a:t>
            </a:r>
            <a:r>
              <a:rPr lang="zh-TW" altLang="en-US" sz="2400" b="1" dirty="0">
                <a:solidFill>
                  <a:srgbClr val="FFFF00"/>
                </a:solidFill>
                <a:effectLst>
                  <a:outerShdw blurRad="38100" dist="38100" dir="2700000" algn="tl">
                    <a:srgbClr val="000000">
                      <a:alpha val="43137"/>
                    </a:srgbClr>
                  </a:outerShdw>
                </a:effectLst>
              </a:rPr>
              <a:t>指令格式</a:t>
            </a:r>
            <a:endParaRPr lang="en-US" altLang="zh-TW" sz="2400" b="1" dirty="0">
              <a:solidFill>
                <a:srgbClr val="FFFF00"/>
              </a:solidFill>
              <a:effectLst>
                <a:outerShdw blurRad="38100" dist="38100" dir="2700000" algn="tl">
                  <a:srgbClr val="000000">
                    <a:alpha val="43137"/>
                  </a:srgbClr>
                </a:outerShdw>
              </a:effectLst>
            </a:endParaRPr>
          </a:p>
        </p:txBody>
      </p:sp>
      <p:sp>
        <p:nvSpPr>
          <p:cNvPr id="7" name="矩形 6"/>
          <p:cNvSpPr/>
          <p:nvPr/>
        </p:nvSpPr>
        <p:spPr>
          <a:xfrm>
            <a:off x="6088166" y="955307"/>
            <a:ext cx="4942298" cy="461665"/>
          </a:xfrm>
          <a:prstGeom prst="rect">
            <a:avLst/>
          </a:prstGeom>
          <a:solidFill>
            <a:schemeClr val="tx1"/>
          </a:solidFill>
        </p:spPr>
        <p:txBody>
          <a:bodyPr wrap="square">
            <a:spAutoFit/>
          </a:bodyPr>
          <a:lstStyle/>
          <a:p>
            <a:r>
              <a:rPr lang="en-US" altLang="zh-TW" sz="2400" b="1" dirty="0" err="1">
                <a:solidFill>
                  <a:srgbClr val="FFFF00"/>
                </a:solidFill>
                <a:effectLst>
                  <a:outerShdw blurRad="38100" dist="38100" dir="2700000" algn="tl">
                    <a:srgbClr val="000000">
                      <a:alpha val="43137"/>
                    </a:srgbClr>
                  </a:outerShdw>
                </a:effectLst>
              </a:rPr>
              <a:t>nmap</a:t>
            </a:r>
            <a:r>
              <a:rPr lang="en-US" altLang="zh-TW" sz="2400" b="1" dirty="0">
                <a:solidFill>
                  <a:srgbClr val="FFFF00"/>
                </a:solidFill>
                <a:effectLst>
                  <a:outerShdw blurRad="38100" dist="38100" dir="2700000" algn="tl">
                    <a:srgbClr val="000000">
                      <a:alpha val="43137"/>
                    </a:srgbClr>
                  </a:outerShdw>
                </a:effectLst>
              </a:rPr>
              <a:t>  -</a:t>
            </a:r>
            <a:r>
              <a:rPr lang="zh-TW" altLang="en-US" sz="2400" dirty="0">
                <a:solidFill>
                  <a:schemeClr val="bg1"/>
                </a:solidFill>
              </a:rPr>
              <a:t>參數</a:t>
            </a:r>
            <a:r>
              <a:rPr lang="en-US" altLang="zh-TW" sz="2400" dirty="0">
                <a:solidFill>
                  <a:schemeClr val="bg1"/>
                </a:solidFill>
              </a:rPr>
              <a:t>1  -</a:t>
            </a:r>
            <a:r>
              <a:rPr lang="zh-TW" altLang="en-US" sz="2400" dirty="0">
                <a:solidFill>
                  <a:schemeClr val="bg1"/>
                </a:solidFill>
              </a:rPr>
              <a:t>參數</a:t>
            </a:r>
            <a:r>
              <a:rPr lang="en-US" altLang="zh-TW" sz="2400" dirty="0">
                <a:solidFill>
                  <a:schemeClr val="bg1"/>
                </a:solidFill>
              </a:rPr>
              <a:t>2 –</a:t>
            </a:r>
            <a:r>
              <a:rPr lang="zh-TW" altLang="en-US" sz="2400" dirty="0">
                <a:solidFill>
                  <a:schemeClr val="bg1"/>
                </a:solidFill>
              </a:rPr>
              <a:t>參數</a:t>
            </a:r>
            <a:r>
              <a:rPr lang="en-US" altLang="zh-TW" sz="2400" dirty="0">
                <a:solidFill>
                  <a:schemeClr val="bg1"/>
                </a:solidFill>
              </a:rPr>
              <a:t>3 …    </a:t>
            </a:r>
            <a:r>
              <a:rPr lang="en-US" altLang="zh-TW" sz="2400" dirty="0">
                <a:solidFill>
                  <a:srgbClr val="FFC000"/>
                </a:solidFill>
              </a:rPr>
              <a:t>IP</a:t>
            </a:r>
            <a:r>
              <a:rPr lang="en-US" altLang="zh-TW" sz="2400" dirty="0">
                <a:solidFill>
                  <a:schemeClr val="bg1"/>
                </a:solidFill>
              </a:rPr>
              <a:t>  </a:t>
            </a:r>
            <a:endParaRPr lang="zh-TW" altLang="en-US" sz="2400" dirty="0">
              <a:solidFill>
                <a:schemeClr val="bg1"/>
              </a:solidFill>
            </a:endParaRPr>
          </a:p>
        </p:txBody>
      </p:sp>
      <p:sp>
        <p:nvSpPr>
          <p:cNvPr id="8" name="標題 1"/>
          <p:cNvSpPr txBox="1">
            <a:spLocks/>
          </p:cNvSpPr>
          <p:nvPr/>
        </p:nvSpPr>
        <p:spPr>
          <a:xfrm>
            <a:off x="6096771" y="1563996"/>
            <a:ext cx="4835206" cy="1228633"/>
          </a:xfrm>
          <a:prstGeom prst="rect">
            <a:avLst/>
          </a:prstGeom>
          <a:solidFill>
            <a:srgbClr val="7030A0"/>
          </a:solidFill>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TW" sz="2000" b="1" dirty="0">
              <a:solidFill>
                <a:schemeClr val="bg1"/>
              </a:solidFill>
            </a:endParaRPr>
          </a:p>
          <a:p>
            <a:r>
              <a:rPr lang="zh-TW" altLang="en-US" sz="2000" b="1" dirty="0">
                <a:solidFill>
                  <a:schemeClr val="bg1"/>
                </a:solidFill>
              </a:rPr>
              <a:t>範例</a:t>
            </a:r>
            <a:r>
              <a:rPr lang="en-US" altLang="zh-TW" sz="2000" b="1" dirty="0">
                <a:solidFill>
                  <a:schemeClr val="bg1"/>
                </a:solidFill>
              </a:rPr>
              <a:t>::</a:t>
            </a:r>
            <a:r>
              <a:rPr lang="zh-TW" altLang="en-US" sz="2000" b="1" dirty="0">
                <a:solidFill>
                  <a:schemeClr val="bg1"/>
                </a:solidFill>
              </a:rPr>
              <a:t>使用</a:t>
            </a:r>
            <a:r>
              <a:rPr lang="en-US" altLang="zh-TW" sz="2000" b="1" dirty="0" err="1">
                <a:solidFill>
                  <a:schemeClr val="bg1"/>
                </a:solidFill>
              </a:rPr>
              <a:t>nmap</a:t>
            </a:r>
            <a:r>
              <a:rPr lang="zh-TW" altLang="en-US" sz="2000" b="1" dirty="0">
                <a:solidFill>
                  <a:schemeClr val="bg1"/>
                </a:solidFill>
              </a:rPr>
              <a:t> 掃描某</a:t>
            </a:r>
            <a:r>
              <a:rPr lang="en-US" altLang="zh-TW" sz="2000" b="1" dirty="0">
                <a:solidFill>
                  <a:schemeClr val="bg1"/>
                </a:solidFill>
              </a:rPr>
              <a:t>IP</a:t>
            </a:r>
            <a:r>
              <a:rPr lang="zh-TW" altLang="en-US" sz="2000" b="1" dirty="0">
                <a:solidFill>
                  <a:schemeClr val="bg1"/>
                </a:solidFill>
              </a:rPr>
              <a:t>可能的作業系統</a:t>
            </a:r>
            <a:endParaRPr lang="en-US" altLang="zh-TW" sz="2000" b="1" dirty="0">
              <a:solidFill>
                <a:schemeClr val="bg1"/>
              </a:solidFill>
            </a:endParaRPr>
          </a:p>
          <a:p>
            <a:endParaRPr lang="en-US" altLang="zh-TW" sz="2000" b="1" dirty="0">
              <a:solidFill>
                <a:schemeClr val="bg1"/>
              </a:solidFill>
            </a:endParaRPr>
          </a:p>
          <a:p>
            <a:r>
              <a:rPr lang="en-US" altLang="zh-TW" sz="3900" b="1" dirty="0" err="1">
                <a:solidFill>
                  <a:schemeClr val="bg1"/>
                </a:solidFill>
              </a:rPr>
              <a:t>nmap</a:t>
            </a:r>
            <a:r>
              <a:rPr lang="en-US" altLang="zh-TW" sz="3900" b="1" dirty="0">
                <a:solidFill>
                  <a:schemeClr val="bg1"/>
                </a:solidFill>
              </a:rPr>
              <a:t> –O  192.168.1.32</a:t>
            </a:r>
          </a:p>
          <a:p>
            <a:endParaRPr lang="zh-TW" altLang="en-US" sz="900" b="1" dirty="0">
              <a:solidFill>
                <a:schemeClr val="bg1"/>
              </a:solidFill>
            </a:endParaRPr>
          </a:p>
        </p:txBody>
      </p:sp>
    </p:spTree>
    <p:extLst>
      <p:ext uri="{BB962C8B-B14F-4D97-AF65-F5344CB8AC3E}">
        <p14:creationId xmlns:p14="http://schemas.microsoft.com/office/powerpoint/2010/main" val="299086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838291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normAutofit/>
          </a:bodyPr>
          <a:lstStyle/>
          <a:p>
            <a:pPr algn="ctr"/>
            <a:r>
              <a:rPr lang="en-US" altLang="zh-TW" dirty="0" smtClean="0">
                <a:solidFill>
                  <a:schemeClr val="bg1"/>
                </a:solidFill>
                <a:latin typeface="微軟正黑體" pitchFamily="34" charset="-120"/>
                <a:ea typeface="微軟正黑體" pitchFamily="34" charset="-120"/>
              </a:rPr>
              <a:t>Windows </a:t>
            </a:r>
            <a:r>
              <a:rPr lang="en-US" altLang="zh-TW" dirty="0">
                <a:solidFill>
                  <a:schemeClr val="bg1"/>
                </a:solidFill>
                <a:latin typeface="微軟正黑體" pitchFamily="34" charset="-120"/>
                <a:ea typeface="微軟正黑體" pitchFamily="34" charset="-120"/>
              </a:rPr>
              <a:t>defense: </a:t>
            </a:r>
            <a:r>
              <a:rPr lang="zh-TW" altLang="en-US" dirty="0">
                <a:solidFill>
                  <a:schemeClr val="bg1"/>
                </a:solidFill>
                <a:latin typeface="微軟正黑體" pitchFamily="34" charset="-120"/>
                <a:ea typeface="微軟正黑體" pitchFamily="34" charset="-120"/>
              </a:rPr>
              <a:t>從</a:t>
            </a:r>
            <a:r>
              <a:rPr lang="en-US" altLang="zh-TW" dirty="0" err="1">
                <a:solidFill>
                  <a:schemeClr val="bg1"/>
                </a:solidFill>
                <a:latin typeface="微軟正黑體" pitchFamily="34" charset="-120"/>
                <a:ea typeface="微軟正黑體" pitchFamily="34" charset="-120"/>
              </a:rPr>
              <a:t>netstat</a:t>
            </a:r>
            <a:r>
              <a:rPr lang="en-US" altLang="zh-TW" dirty="0">
                <a:solidFill>
                  <a:schemeClr val="bg1"/>
                </a:solidFill>
                <a:latin typeface="微軟正黑體" pitchFamily="34" charset="-120"/>
                <a:ea typeface="微軟正黑體" pitchFamily="34" charset="-120"/>
              </a:rPr>
              <a:t> </a:t>
            </a:r>
            <a:r>
              <a:rPr lang="zh-TW" altLang="en-US" dirty="0">
                <a:solidFill>
                  <a:schemeClr val="bg1"/>
                </a:solidFill>
                <a:latin typeface="微軟正黑體" pitchFamily="34" charset="-120"/>
                <a:ea typeface="微軟正黑體" pitchFamily="34" charset="-120"/>
              </a:rPr>
              <a:t>到 </a:t>
            </a:r>
            <a:r>
              <a:rPr lang="en-US" altLang="zh-TW" dirty="0" err="1" smtClean="0">
                <a:solidFill>
                  <a:schemeClr val="bg1"/>
                </a:solidFill>
                <a:latin typeface="微軟正黑體" pitchFamily="34" charset="-120"/>
                <a:ea typeface="微軟正黑體" pitchFamily="34" charset="-120"/>
              </a:rPr>
              <a:t>taskkill</a:t>
            </a:r>
            <a:endParaRPr lang="zh-TW" altLang="en-US"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072111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927129" y="953168"/>
            <a:ext cx="3846168" cy="244676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 name="標題 1"/>
          <p:cNvSpPr>
            <a:spLocks noGrp="1"/>
          </p:cNvSpPr>
          <p:nvPr>
            <p:ph type="title"/>
          </p:nvPr>
        </p:nvSpPr>
        <p:spPr>
          <a:xfrm>
            <a:off x="274835" y="191548"/>
            <a:ext cx="2626638" cy="665702"/>
          </a:xfrm>
        </p:spPr>
        <p:txBody>
          <a:bodyPr>
            <a:normAutofit fontScale="90000"/>
          </a:bodyPr>
          <a:lstStyle/>
          <a:p>
            <a:r>
              <a:rPr lang="zh-TW" altLang="en-US" dirty="0" smtClean="0"/>
              <a:t>測試環境</a:t>
            </a:r>
            <a:endParaRPr lang="zh-TW" altLang="en-US" dirty="0"/>
          </a:p>
        </p:txBody>
      </p:sp>
      <p:sp>
        <p:nvSpPr>
          <p:cNvPr id="6" name="矩形 5"/>
          <p:cNvSpPr/>
          <p:nvPr/>
        </p:nvSpPr>
        <p:spPr>
          <a:xfrm>
            <a:off x="5251492" y="3218064"/>
            <a:ext cx="1612942" cy="415498"/>
          </a:xfrm>
          <a:prstGeom prst="rect">
            <a:avLst/>
          </a:prstGeom>
          <a:solidFill>
            <a:srgbClr val="FFFF00"/>
          </a:solidFill>
        </p:spPr>
        <p:txBody>
          <a:bodyPr wrap="none">
            <a:spAutoFit/>
          </a:bodyPr>
          <a:lstStyle/>
          <a:p>
            <a:r>
              <a:rPr lang="en-US" altLang="zh-TW" sz="2100" dirty="0"/>
              <a:t>192.168.2.61</a:t>
            </a:r>
            <a:endParaRPr lang="zh-TW" altLang="en-US" sz="2100" dirty="0"/>
          </a:p>
        </p:txBody>
      </p:sp>
      <p:sp>
        <p:nvSpPr>
          <p:cNvPr id="9" name="矩形 8"/>
          <p:cNvSpPr/>
          <p:nvPr/>
        </p:nvSpPr>
        <p:spPr>
          <a:xfrm>
            <a:off x="584151" y="5145157"/>
            <a:ext cx="6028023" cy="151090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10" name="圖片 9"/>
          <p:cNvPicPr>
            <a:picLocks noChangeAspect="1"/>
          </p:cNvPicPr>
          <p:nvPr/>
        </p:nvPicPr>
        <p:blipFill>
          <a:blip r:embed="rId2"/>
          <a:stretch>
            <a:fillRect/>
          </a:stretch>
        </p:blipFill>
        <p:spPr>
          <a:xfrm>
            <a:off x="830546" y="5352451"/>
            <a:ext cx="1935430" cy="1209644"/>
          </a:xfrm>
          <a:prstGeom prst="rect">
            <a:avLst/>
          </a:prstGeom>
        </p:spPr>
      </p:pic>
      <p:pic>
        <p:nvPicPr>
          <p:cNvPr id="12" name="圖片 11"/>
          <p:cNvPicPr>
            <a:picLocks noChangeAspect="1"/>
          </p:cNvPicPr>
          <p:nvPr/>
        </p:nvPicPr>
        <p:blipFill>
          <a:blip r:embed="rId3"/>
          <a:stretch>
            <a:fillRect/>
          </a:stretch>
        </p:blipFill>
        <p:spPr>
          <a:xfrm>
            <a:off x="3521659" y="5354053"/>
            <a:ext cx="1940028" cy="1225780"/>
          </a:xfrm>
          <a:prstGeom prst="rect">
            <a:avLst/>
          </a:prstGeom>
        </p:spPr>
      </p:pic>
      <p:pic>
        <p:nvPicPr>
          <p:cNvPr id="13" name="圖片 12"/>
          <p:cNvPicPr>
            <a:picLocks noChangeAspect="1"/>
          </p:cNvPicPr>
          <p:nvPr/>
        </p:nvPicPr>
        <p:blipFill>
          <a:blip r:embed="rId4"/>
          <a:stretch>
            <a:fillRect/>
          </a:stretch>
        </p:blipFill>
        <p:spPr>
          <a:xfrm>
            <a:off x="682315" y="1285117"/>
            <a:ext cx="3553003" cy="1996807"/>
          </a:xfrm>
          <a:prstGeom prst="rect">
            <a:avLst/>
          </a:prstGeom>
        </p:spPr>
      </p:pic>
      <p:sp>
        <p:nvSpPr>
          <p:cNvPr id="15" name="向右箭號 14"/>
          <p:cNvSpPr/>
          <p:nvPr/>
        </p:nvSpPr>
        <p:spPr>
          <a:xfrm>
            <a:off x="4271888" y="1789085"/>
            <a:ext cx="655245" cy="6257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7" name="矩形 16"/>
          <p:cNvSpPr/>
          <p:nvPr/>
        </p:nvSpPr>
        <p:spPr>
          <a:xfrm>
            <a:off x="2622374" y="3272290"/>
            <a:ext cx="1612942" cy="415498"/>
          </a:xfrm>
          <a:prstGeom prst="rect">
            <a:avLst/>
          </a:prstGeom>
          <a:solidFill>
            <a:srgbClr val="FFFF00"/>
          </a:solidFill>
        </p:spPr>
        <p:txBody>
          <a:bodyPr wrap="none">
            <a:spAutoFit/>
          </a:bodyPr>
          <a:lstStyle/>
          <a:p>
            <a:r>
              <a:rPr lang="en-US" altLang="zh-TW" sz="2100" dirty="0"/>
              <a:t>192.168.2.60</a:t>
            </a:r>
            <a:endParaRPr lang="zh-TW" altLang="en-US" sz="2100" dirty="0"/>
          </a:p>
        </p:txBody>
      </p:sp>
      <p:sp>
        <p:nvSpPr>
          <p:cNvPr id="16" name="矩形 15"/>
          <p:cNvSpPr/>
          <p:nvPr/>
        </p:nvSpPr>
        <p:spPr>
          <a:xfrm>
            <a:off x="2989389" y="811331"/>
            <a:ext cx="1261884" cy="738664"/>
          </a:xfrm>
          <a:prstGeom prst="rect">
            <a:avLst/>
          </a:prstGeom>
          <a:solidFill>
            <a:schemeClr val="accent4">
              <a:lumMod val="20000"/>
              <a:lumOff val="80000"/>
            </a:schemeClr>
          </a:solidFill>
        </p:spPr>
        <p:txBody>
          <a:bodyPr wrap="none">
            <a:spAutoFit/>
          </a:bodyPr>
          <a:lstStyle/>
          <a:p>
            <a:r>
              <a:rPr lang="zh-TW" altLang="en-US" sz="2100" dirty="0"/>
              <a:t>攻擊機器</a:t>
            </a:r>
            <a:endParaRPr lang="en-US" altLang="zh-TW" sz="2100" dirty="0"/>
          </a:p>
          <a:p>
            <a:r>
              <a:rPr lang="en-US" altLang="zh-TW" sz="2100" dirty="0"/>
              <a:t>Kali Linux</a:t>
            </a:r>
            <a:endParaRPr lang="zh-TW" altLang="en-US" sz="2100" dirty="0"/>
          </a:p>
        </p:txBody>
      </p:sp>
      <p:sp>
        <p:nvSpPr>
          <p:cNvPr id="18" name="矩形 17"/>
          <p:cNvSpPr/>
          <p:nvPr/>
        </p:nvSpPr>
        <p:spPr>
          <a:xfrm>
            <a:off x="5217073" y="864208"/>
            <a:ext cx="2005485" cy="738664"/>
          </a:xfrm>
          <a:prstGeom prst="rect">
            <a:avLst/>
          </a:prstGeom>
          <a:solidFill>
            <a:schemeClr val="accent4">
              <a:lumMod val="20000"/>
              <a:lumOff val="80000"/>
            </a:schemeClr>
          </a:solidFill>
        </p:spPr>
        <p:txBody>
          <a:bodyPr wrap="none">
            <a:spAutoFit/>
          </a:bodyPr>
          <a:lstStyle/>
          <a:p>
            <a:r>
              <a:rPr lang="zh-TW" altLang="en-US" sz="2100" dirty="0"/>
              <a:t>被攻擊的機器</a:t>
            </a:r>
            <a:endParaRPr lang="en-US" altLang="zh-TW" sz="2100" dirty="0"/>
          </a:p>
          <a:p>
            <a:r>
              <a:rPr lang="en-US" altLang="zh-TW" sz="2100" dirty="0"/>
              <a:t>Windows XP SP2</a:t>
            </a:r>
            <a:endParaRPr lang="zh-TW" altLang="en-US" sz="2100" dirty="0"/>
          </a:p>
        </p:txBody>
      </p:sp>
      <p:pic>
        <p:nvPicPr>
          <p:cNvPr id="3" name="圖片 2"/>
          <p:cNvPicPr>
            <a:picLocks noChangeAspect="1"/>
          </p:cNvPicPr>
          <p:nvPr/>
        </p:nvPicPr>
        <p:blipFill rotWithShape="1">
          <a:blip r:embed="rId5"/>
          <a:srcRect t="18086" b="28292"/>
          <a:stretch/>
        </p:blipFill>
        <p:spPr>
          <a:xfrm>
            <a:off x="584150" y="3709787"/>
            <a:ext cx="6083287" cy="1359149"/>
          </a:xfrm>
          <a:prstGeom prst="rect">
            <a:avLst/>
          </a:prstGeom>
        </p:spPr>
      </p:pic>
      <p:pic>
        <p:nvPicPr>
          <p:cNvPr id="8" name="圖片 7"/>
          <p:cNvPicPr>
            <a:picLocks noChangeAspect="1"/>
          </p:cNvPicPr>
          <p:nvPr/>
        </p:nvPicPr>
        <p:blipFill>
          <a:blip r:embed="rId6"/>
          <a:stretch>
            <a:fillRect/>
          </a:stretch>
        </p:blipFill>
        <p:spPr>
          <a:xfrm>
            <a:off x="5217073" y="2069890"/>
            <a:ext cx="1818045" cy="1212030"/>
          </a:xfrm>
          <a:prstGeom prst="rect">
            <a:avLst/>
          </a:prstGeom>
        </p:spPr>
      </p:pic>
      <p:sp>
        <p:nvSpPr>
          <p:cNvPr id="4" name="矩形 3"/>
          <p:cNvSpPr/>
          <p:nvPr/>
        </p:nvSpPr>
        <p:spPr>
          <a:xfrm>
            <a:off x="7559814" y="1285113"/>
            <a:ext cx="4358565"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體驗營提供的</a:t>
            </a:r>
            <a:r>
              <a:rPr lang="en-US" altLang="zh-TW" b="1" dirty="0">
                <a:effectLst>
                  <a:outerShdw blurRad="38100" dist="38100" dir="2700000" algn="tl">
                    <a:srgbClr val="000000">
                      <a:alpha val="43137"/>
                    </a:srgbClr>
                  </a:outerShdw>
                </a:effectLst>
              </a:rPr>
              <a:t>image[</a:t>
            </a:r>
            <a:r>
              <a:rPr lang="zh-TW" altLang="en-US" b="1" dirty="0">
                <a:effectLst>
                  <a:outerShdw blurRad="38100" dist="38100" dir="2700000" algn="tl">
                    <a:srgbClr val="000000">
                      <a:alpha val="43137"/>
                    </a:srgbClr>
                  </a:outerShdw>
                </a:effectLst>
              </a:rPr>
              <a:t>已安裝在各位的電腦</a:t>
            </a:r>
            <a:r>
              <a:rPr lang="en-US" altLang="zh-TW"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graphicFrame>
        <p:nvGraphicFramePr>
          <p:cNvPr id="5" name="表格 4"/>
          <p:cNvGraphicFramePr>
            <a:graphicFrameLocks noGrp="1"/>
          </p:cNvGraphicFramePr>
          <p:nvPr>
            <p:extLst/>
          </p:nvPr>
        </p:nvGraphicFramePr>
        <p:xfrm>
          <a:off x="7641393" y="1803031"/>
          <a:ext cx="4155420" cy="1112520"/>
        </p:xfrm>
        <a:graphic>
          <a:graphicData uri="http://schemas.openxmlformats.org/drawingml/2006/table">
            <a:tbl>
              <a:tblPr firstRow="1" bandRow="1">
                <a:tableStyleId>{5C22544A-7EE6-4342-B048-85BDC9FD1C3A}</a:tableStyleId>
              </a:tblPr>
              <a:tblGrid>
                <a:gridCol w="1997106"/>
                <a:gridCol w="2158314"/>
              </a:tblGrid>
              <a:tr h="370840">
                <a:tc>
                  <a:txBody>
                    <a:bodyPr/>
                    <a:lstStyle/>
                    <a:p>
                      <a:r>
                        <a:rPr lang="zh-TW" altLang="en-US" dirty="0" smtClean="0"/>
                        <a:t>類型</a:t>
                      </a:r>
                      <a:endParaRPr lang="zh-TW" altLang="en-US" dirty="0"/>
                    </a:p>
                  </a:txBody>
                  <a:tcPr/>
                </a:tc>
                <a:tc>
                  <a:txBody>
                    <a:bodyPr/>
                    <a:lstStyle/>
                    <a:p>
                      <a:r>
                        <a:rPr lang="zh-TW" altLang="en-US" dirty="0" smtClean="0"/>
                        <a:t>作業系統</a:t>
                      </a:r>
                      <a:endParaRPr lang="zh-TW"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攻擊機器</a:t>
                      </a:r>
                      <a:endParaRPr lang="en-US" altLang="zh-TW" sz="18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Kali Linux 2016.1</a:t>
                      </a:r>
                      <a:endParaRPr lang="zh-TW" altLang="en-US" sz="1800" dirty="0" smtClean="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被攻擊的機器</a:t>
                      </a:r>
                      <a:endParaRPr lang="en-US" altLang="zh-TW" sz="18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Windows XP SP2</a:t>
                      </a:r>
                      <a:endParaRPr lang="zh-TW" altLang="en-US" sz="1800" dirty="0" smtClean="0"/>
                    </a:p>
                  </a:txBody>
                  <a:tcPr/>
                </a:tc>
              </a:tr>
            </a:tbl>
          </a:graphicData>
        </a:graphic>
      </p:graphicFrame>
      <p:pic>
        <p:nvPicPr>
          <p:cNvPr id="7" name="圖片 6"/>
          <p:cNvPicPr>
            <a:picLocks noChangeAspect="1"/>
          </p:cNvPicPr>
          <p:nvPr/>
        </p:nvPicPr>
        <p:blipFill>
          <a:blip r:embed="rId7"/>
          <a:stretch>
            <a:fillRect/>
          </a:stretch>
        </p:blipFill>
        <p:spPr>
          <a:xfrm>
            <a:off x="6850217" y="3709783"/>
            <a:ext cx="5004543" cy="1415426"/>
          </a:xfrm>
          <a:prstGeom prst="rect">
            <a:avLst/>
          </a:prstGeom>
        </p:spPr>
      </p:pic>
      <p:sp>
        <p:nvSpPr>
          <p:cNvPr id="11" name="左-右雙向箭號 10"/>
          <p:cNvSpPr/>
          <p:nvPr/>
        </p:nvSpPr>
        <p:spPr>
          <a:xfrm>
            <a:off x="6409038" y="4209535"/>
            <a:ext cx="813516" cy="436606"/>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497055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12099" r="8247"/>
          <a:stretch/>
        </p:blipFill>
        <p:spPr>
          <a:xfrm>
            <a:off x="198031" y="1799192"/>
            <a:ext cx="5247250" cy="3960455"/>
          </a:xfrm>
          <a:prstGeom prst="rect">
            <a:avLst/>
          </a:prstGeom>
        </p:spPr>
      </p:pic>
      <p:cxnSp>
        <p:nvCxnSpPr>
          <p:cNvPr id="6" name="直線接點 5"/>
          <p:cNvCxnSpPr/>
          <p:nvPr/>
        </p:nvCxnSpPr>
        <p:spPr>
          <a:xfrm>
            <a:off x="5797276" y="20901"/>
            <a:ext cx="38636" cy="685800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077" y="1799192"/>
            <a:ext cx="5501023" cy="3960455"/>
          </a:xfrm>
          <a:prstGeom prst="rect">
            <a:avLst/>
          </a:prstGeom>
        </p:spPr>
      </p:pic>
      <p:sp>
        <p:nvSpPr>
          <p:cNvPr id="8" name="矩形 7"/>
          <p:cNvSpPr/>
          <p:nvPr/>
        </p:nvSpPr>
        <p:spPr>
          <a:xfrm>
            <a:off x="1671462" y="1150540"/>
            <a:ext cx="1329723" cy="553998"/>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TW" altLang="en-US" sz="3000" dirty="0"/>
              <a:t>i</a:t>
            </a:r>
            <a:r>
              <a:rPr lang="zh-TW" altLang="en-US" sz="3000" dirty="0">
                <a:solidFill>
                  <a:srgbClr val="FFFF00"/>
                </a:solidFill>
              </a:rPr>
              <a:t>f</a:t>
            </a:r>
            <a:r>
              <a:rPr lang="zh-TW" altLang="en-US" sz="3000" dirty="0"/>
              <a:t>c</a:t>
            </a:r>
            <a:r>
              <a:rPr lang="en-US" altLang="zh-TW" sz="3000" dirty="0"/>
              <a:t>o</a:t>
            </a:r>
            <a:r>
              <a:rPr lang="zh-TW" altLang="en-US" sz="3000" dirty="0"/>
              <a:t>nfig</a:t>
            </a:r>
          </a:p>
        </p:txBody>
      </p:sp>
      <p:sp>
        <p:nvSpPr>
          <p:cNvPr id="9" name="矩形 8"/>
          <p:cNvSpPr/>
          <p:nvPr/>
        </p:nvSpPr>
        <p:spPr>
          <a:xfrm>
            <a:off x="8005981" y="1128294"/>
            <a:ext cx="1423147" cy="553998"/>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TW" altLang="en-US" sz="3000" dirty="0"/>
              <a:t>i</a:t>
            </a:r>
            <a:r>
              <a:rPr lang="en-US" altLang="zh-TW" sz="3000" dirty="0">
                <a:solidFill>
                  <a:srgbClr val="FFFF00"/>
                </a:solidFill>
              </a:rPr>
              <a:t>p</a:t>
            </a:r>
            <a:r>
              <a:rPr lang="zh-TW" altLang="en-US" sz="3000" dirty="0"/>
              <a:t>c</a:t>
            </a:r>
            <a:r>
              <a:rPr lang="en-US" altLang="zh-TW" sz="3000" dirty="0"/>
              <a:t>o</a:t>
            </a:r>
            <a:r>
              <a:rPr lang="zh-TW" altLang="en-US" sz="3000" dirty="0"/>
              <a:t>nfig</a:t>
            </a:r>
          </a:p>
        </p:txBody>
      </p:sp>
      <p:sp>
        <p:nvSpPr>
          <p:cNvPr id="10" name="矩形 9"/>
          <p:cNvSpPr/>
          <p:nvPr/>
        </p:nvSpPr>
        <p:spPr>
          <a:xfrm>
            <a:off x="877163" y="3072718"/>
            <a:ext cx="1459159" cy="1547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238691" y="4041041"/>
            <a:ext cx="848931" cy="1430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187139" y="5948944"/>
            <a:ext cx="2238113" cy="553998"/>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TW" sz="3000" dirty="0"/>
              <a:t>192.168.2.60</a:t>
            </a:r>
            <a:endParaRPr lang="zh-TW" altLang="en-US" sz="3000" dirty="0"/>
          </a:p>
        </p:txBody>
      </p:sp>
      <p:sp>
        <p:nvSpPr>
          <p:cNvPr id="2" name="矩形 1"/>
          <p:cNvSpPr/>
          <p:nvPr/>
        </p:nvSpPr>
        <p:spPr>
          <a:xfrm>
            <a:off x="877161" y="5948944"/>
            <a:ext cx="1309974" cy="553998"/>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sz="3000" dirty="0"/>
              <a:t>Kali IP </a:t>
            </a:r>
            <a:r>
              <a:rPr lang="en-US" altLang="zh-TW" sz="3000" dirty="0"/>
              <a:t>:</a:t>
            </a:r>
            <a:endParaRPr lang="zh-TW" altLang="en-US" sz="3000" dirty="0"/>
          </a:p>
        </p:txBody>
      </p:sp>
      <p:sp>
        <p:nvSpPr>
          <p:cNvPr id="14" name="矩形 13"/>
          <p:cNvSpPr/>
          <p:nvPr/>
        </p:nvSpPr>
        <p:spPr>
          <a:xfrm>
            <a:off x="8583223" y="5993435"/>
            <a:ext cx="2238113" cy="553998"/>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altLang="zh-TW" sz="3000" dirty="0"/>
              <a:t>192.168.2.61</a:t>
            </a:r>
            <a:endParaRPr lang="zh-TW" altLang="en-US" sz="3000" dirty="0"/>
          </a:p>
        </p:txBody>
      </p:sp>
      <p:sp>
        <p:nvSpPr>
          <p:cNvPr id="15" name="矩形 14"/>
          <p:cNvSpPr/>
          <p:nvPr/>
        </p:nvSpPr>
        <p:spPr>
          <a:xfrm>
            <a:off x="7428740" y="5993435"/>
            <a:ext cx="1154483" cy="553998"/>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3000" dirty="0"/>
              <a:t>XP</a:t>
            </a:r>
            <a:r>
              <a:rPr lang="zh-TW" altLang="en-US" sz="3000" dirty="0"/>
              <a:t> IP </a:t>
            </a:r>
            <a:r>
              <a:rPr lang="en-US" altLang="zh-TW" sz="3000" dirty="0"/>
              <a:t>:</a:t>
            </a:r>
            <a:endParaRPr lang="zh-TW" altLang="en-US" sz="3000" dirty="0"/>
          </a:p>
        </p:txBody>
      </p:sp>
      <p:sp>
        <p:nvSpPr>
          <p:cNvPr id="16" name="向右箭號 15"/>
          <p:cNvSpPr/>
          <p:nvPr/>
        </p:nvSpPr>
        <p:spPr>
          <a:xfrm>
            <a:off x="5240337" y="3429389"/>
            <a:ext cx="1281838" cy="46977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152856" y="127014"/>
            <a:ext cx="6186309" cy="646331"/>
          </a:xfrm>
          <a:prstGeom prst="rect">
            <a:avLst/>
          </a:prstGeom>
        </p:spPr>
        <p:txBody>
          <a:bodyPr wrap="none">
            <a:spAutoFit/>
          </a:bodyPr>
          <a:lstStyle/>
          <a:p>
            <a:r>
              <a:rPr lang="zh-TW" altLang="en-US" sz="3600" dirty="0"/>
              <a:t>請先啟動與登入你的測試環境</a:t>
            </a:r>
          </a:p>
        </p:txBody>
      </p:sp>
      <p:sp>
        <p:nvSpPr>
          <p:cNvPr id="17" name="爆炸 2 16"/>
          <p:cNvSpPr/>
          <p:nvPr/>
        </p:nvSpPr>
        <p:spPr>
          <a:xfrm>
            <a:off x="3515341" y="450175"/>
            <a:ext cx="4172338" cy="219094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t>同學跟著做</a:t>
            </a:r>
            <a:r>
              <a:rPr lang="en-US" altLang="zh-TW" sz="3200" dirty="0"/>
              <a:t>!</a:t>
            </a:r>
            <a:endParaRPr lang="zh-TW" altLang="en-US" sz="3200" dirty="0"/>
          </a:p>
        </p:txBody>
      </p:sp>
      <p:sp>
        <p:nvSpPr>
          <p:cNvPr id="18" name="矩形 17"/>
          <p:cNvSpPr/>
          <p:nvPr/>
        </p:nvSpPr>
        <p:spPr>
          <a:xfrm>
            <a:off x="-1371145" y="950385"/>
            <a:ext cx="1261884" cy="738664"/>
          </a:xfrm>
          <a:prstGeom prst="rect">
            <a:avLst/>
          </a:prstGeom>
          <a:solidFill>
            <a:schemeClr val="accent4">
              <a:lumMod val="20000"/>
              <a:lumOff val="80000"/>
            </a:schemeClr>
          </a:solidFill>
        </p:spPr>
        <p:txBody>
          <a:bodyPr wrap="none">
            <a:spAutoFit/>
          </a:bodyPr>
          <a:lstStyle/>
          <a:p>
            <a:r>
              <a:rPr lang="zh-TW" altLang="en-US" sz="2100" dirty="0"/>
              <a:t>攻擊機器</a:t>
            </a:r>
            <a:endParaRPr lang="en-US" altLang="zh-TW" sz="2100" dirty="0"/>
          </a:p>
          <a:p>
            <a:r>
              <a:rPr lang="en-US" altLang="zh-TW" sz="2100" dirty="0"/>
              <a:t>Kali Linux</a:t>
            </a:r>
            <a:endParaRPr lang="zh-TW" altLang="en-US" sz="2100" dirty="0"/>
          </a:p>
        </p:txBody>
      </p:sp>
      <p:sp>
        <p:nvSpPr>
          <p:cNvPr id="19" name="矩形 18"/>
          <p:cNvSpPr/>
          <p:nvPr/>
        </p:nvSpPr>
        <p:spPr>
          <a:xfrm>
            <a:off x="9951474" y="1002076"/>
            <a:ext cx="2005485" cy="738664"/>
          </a:xfrm>
          <a:prstGeom prst="rect">
            <a:avLst/>
          </a:prstGeom>
          <a:solidFill>
            <a:schemeClr val="accent4">
              <a:lumMod val="20000"/>
              <a:lumOff val="80000"/>
            </a:schemeClr>
          </a:solidFill>
        </p:spPr>
        <p:txBody>
          <a:bodyPr wrap="none">
            <a:spAutoFit/>
          </a:bodyPr>
          <a:lstStyle/>
          <a:p>
            <a:r>
              <a:rPr lang="zh-TW" altLang="en-US" sz="2100" dirty="0"/>
              <a:t>被攻擊的機器</a:t>
            </a:r>
            <a:endParaRPr lang="en-US" altLang="zh-TW" sz="2100" dirty="0"/>
          </a:p>
          <a:p>
            <a:r>
              <a:rPr lang="en-US" altLang="zh-TW" sz="2100" dirty="0"/>
              <a:t>Windows XP SP2</a:t>
            </a:r>
            <a:endParaRPr lang="zh-TW" altLang="en-US" sz="2100" dirty="0"/>
          </a:p>
        </p:txBody>
      </p:sp>
    </p:spTree>
    <p:extLst>
      <p:ext uri="{BB962C8B-B14F-4D97-AF65-F5344CB8AC3E}">
        <p14:creationId xmlns:p14="http://schemas.microsoft.com/office/powerpoint/2010/main" val="38412208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4759" y="905662"/>
            <a:ext cx="9392857" cy="5709943"/>
          </a:xfrm>
        </p:spPr>
      </p:pic>
      <p:sp>
        <p:nvSpPr>
          <p:cNvPr id="6" name="標題 1"/>
          <p:cNvSpPr txBox="1">
            <a:spLocks/>
          </p:cNvSpPr>
          <p:nvPr/>
        </p:nvSpPr>
        <p:spPr>
          <a:xfrm>
            <a:off x="298552" y="141210"/>
            <a:ext cx="9759848"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小小測驗</a:t>
            </a:r>
            <a:r>
              <a:rPr lang="en-US" altLang="zh-TW" sz="2500" b="1" dirty="0"/>
              <a:t>:</a:t>
            </a:r>
            <a:r>
              <a:rPr lang="zh-TW" altLang="en-US" sz="2500" b="1" dirty="0"/>
              <a:t>請問下列掃描結果顯示</a:t>
            </a:r>
            <a:r>
              <a:rPr lang="en-US" altLang="zh-TW" sz="2500" b="1" dirty="0"/>
              <a:t>192.168.1.32</a:t>
            </a:r>
            <a:r>
              <a:rPr lang="zh-TW" altLang="en-US" sz="2500" b="1" dirty="0"/>
              <a:t>的作業系統可能是甚麼</a:t>
            </a:r>
            <a:r>
              <a:rPr lang="en-US" altLang="zh-TW" sz="2500" b="1" dirty="0"/>
              <a:t>??</a:t>
            </a:r>
            <a:endParaRPr lang="zh-TW" altLang="en-US" sz="2500" b="1" dirty="0"/>
          </a:p>
        </p:txBody>
      </p:sp>
      <p:sp>
        <p:nvSpPr>
          <p:cNvPr id="5" name="標題 1"/>
          <p:cNvSpPr txBox="1">
            <a:spLocks/>
          </p:cNvSpPr>
          <p:nvPr/>
        </p:nvSpPr>
        <p:spPr>
          <a:xfrm>
            <a:off x="6500425" y="1967650"/>
            <a:ext cx="4835206" cy="1228633"/>
          </a:xfrm>
          <a:prstGeom prst="rect">
            <a:avLst/>
          </a:prstGeom>
          <a:solidFill>
            <a:srgbClr val="7030A0"/>
          </a:solidFill>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TW" sz="2000" b="1" dirty="0">
              <a:solidFill>
                <a:schemeClr val="bg1"/>
              </a:solidFill>
            </a:endParaRPr>
          </a:p>
          <a:p>
            <a:r>
              <a:rPr lang="zh-TW" altLang="en-US" sz="2000" b="1" dirty="0">
                <a:solidFill>
                  <a:schemeClr val="bg1"/>
                </a:solidFill>
              </a:rPr>
              <a:t>範例</a:t>
            </a:r>
            <a:r>
              <a:rPr lang="en-US" altLang="zh-TW" sz="2000" b="1" dirty="0">
                <a:solidFill>
                  <a:schemeClr val="bg1"/>
                </a:solidFill>
              </a:rPr>
              <a:t>::</a:t>
            </a:r>
            <a:r>
              <a:rPr lang="zh-TW" altLang="en-US" sz="2000" b="1" dirty="0">
                <a:solidFill>
                  <a:schemeClr val="bg1"/>
                </a:solidFill>
              </a:rPr>
              <a:t>使用</a:t>
            </a:r>
            <a:r>
              <a:rPr lang="en-US" altLang="zh-TW" sz="2000" b="1" dirty="0" err="1">
                <a:solidFill>
                  <a:schemeClr val="bg1"/>
                </a:solidFill>
              </a:rPr>
              <a:t>nmap</a:t>
            </a:r>
            <a:r>
              <a:rPr lang="zh-TW" altLang="en-US" sz="2000" b="1" dirty="0">
                <a:solidFill>
                  <a:schemeClr val="bg1"/>
                </a:solidFill>
              </a:rPr>
              <a:t> 掃描某</a:t>
            </a:r>
            <a:r>
              <a:rPr lang="en-US" altLang="zh-TW" sz="2000" b="1" dirty="0">
                <a:solidFill>
                  <a:schemeClr val="bg1"/>
                </a:solidFill>
              </a:rPr>
              <a:t>IP</a:t>
            </a:r>
            <a:r>
              <a:rPr lang="zh-TW" altLang="en-US" sz="2000" b="1" dirty="0">
                <a:solidFill>
                  <a:schemeClr val="bg1"/>
                </a:solidFill>
              </a:rPr>
              <a:t>可能的作業系統</a:t>
            </a:r>
            <a:endParaRPr lang="en-US" altLang="zh-TW" sz="2000" b="1" dirty="0">
              <a:solidFill>
                <a:schemeClr val="bg1"/>
              </a:solidFill>
            </a:endParaRPr>
          </a:p>
          <a:p>
            <a:endParaRPr lang="en-US" altLang="zh-TW" sz="2000" b="1" dirty="0">
              <a:solidFill>
                <a:schemeClr val="bg1"/>
              </a:solidFill>
            </a:endParaRPr>
          </a:p>
          <a:p>
            <a:r>
              <a:rPr lang="en-US" altLang="zh-TW" sz="3900" b="1" dirty="0" err="1">
                <a:solidFill>
                  <a:schemeClr val="bg1"/>
                </a:solidFill>
              </a:rPr>
              <a:t>nmap</a:t>
            </a:r>
            <a:r>
              <a:rPr lang="en-US" altLang="zh-TW" sz="3900" b="1" dirty="0">
                <a:solidFill>
                  <a:schemeClr val="bg1"/>
                </a:solidFill>
              </a:rPr>
              <a:t> –O  192.168.1.32</a:t>
            </a:r>
          </a:p>
          <a:p>
            <a:endParaRPr lang="zh-TW" altLang="en-US" sz="900" b="1" dirty="0">
              <a:solidFill>
                <a:schemeClr val="bg1"/>
              </a:solidFill>
            </a:endParaRPr>
          </a:p>
        </p:txBody>
      </p:sp>
    </p:spTree>
    <p:extLst>
      <p:ext uri="{BB962C8B-B14F-4D97-AF65-F5344CB8AC3E}">
        <p14:creationId xmlns:p14="http://schemas.microsoft.com/office/powerpoint/2010/main" val="16619732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4759" y="905662"/>
            <a:ext cx="9392857" cy="5709943"/>
          </a:xfrm>
        </p:spPr>
      </p:pic>
      <p:sp>
        <p:nvSpPr>
          <p:cNvPr id="6" name="標題 1"/>
          <p:cNvSpPr txBox="1">
            <a:spLocks/>
          </p:cNvSpPr>
          <p:nvPr/>
        </p:nvSpPr>
        <p:spPr>
          <a:xfrm>
            <a:off x="298552" y="141210"/>
            <a:ext cx="11736929"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b="1" dirty="0"/>
              <a:t>小小測驗</a:t>
            </a:r>
            <a:r>
              <a:rPr lang="en-US" altLang="zh-TW" sz="3200" b="1" dirty="0"/>
              <a:t>:</a:t>
            </a:r>
            <a:r>
              <a:rPr lang="zh-TW" altLang="en-US" sz="2800" b="1" dirty="0"/>
              <a:t>請問下列掃描結果顯示</a:t>
            </a:r>
            <a:r>
              <a:rPr lang="en-US" altLang="zh-TW" sz="2800" b="1" dirty="0"/>
              <a:t>192.168.1.32</a:t>
            </a:r>
            <a:r>
              <a:rPr lang="zh-TW" altLang="en-US" sz="2800" b="1" dirty="0"/>
              <a:t>的作業系統</a:t>
            </a:r>
            <a:r>
              <a:rPr lang="zh-TW" altLang="en-US" sz="2800" b="1" dirty="0">
                <a:solidFill>
                  <a:schemeClr val="bg1"/>
                </a:solidFill>
              </a:rPr>
              <a:t>可能是</a:t>
            </a:r>
            <a:r>
              <a:rPr lang="zh-TW" altLang="en-US" sz="2800" b="1" dirty="0"/>
              <a:t>甚麼</a:t>
            </a:r>
            <a:r>
              <a:rPr lang="en-US" altLang="zh-TW" sz="2800" b="1" dirty="0"/>
              <a:t>??</a:t>
            </a:r>
            <a:endParaRPr lang="zh-TW" altLang="en-US" sz="2800" b="1" dirty="0"/>
          </a:p>
        </p:txBody>
      </p:sp>
      <p:sp>
        <p:nvSpPr>
          <p:cNvPr id="5" name="標題 1"/>
          <p:cNvSpPr txBox="1">
            <a:spLocks/>
          </p:cNvSpPr>
          <p:nvPr/>
        </p:nvSpPr>
        <p:spPr>
          <a:xfrm>
            <a:off x="6500425" y="1967650"/>
            <a:ext cx="4835206" cy="1228633"/>
          </a:xfrm>
          <a:prstGeom prst="rect">
            <a:avLst/>
          </a:prstGeom>
          <a:solidFill>
            <a:srgbClr val="7030A0"/>
          </a:solidFill>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TW" sz="2000" b="1" dirty="0">
              <a:solidFill>
                <a:schemeClr val="bg1"/>
              </a:solidFill>
            </a:endParaRPr>
          </a:p>
          <a:p>
            <a:r>
              <a:rPr lang="zh-TW" altLang="en-US" sz="2000" b="1" dirty="0">
                <a:solidFill>
                  <a:schemeClr val="bg1"/>
                </a:solidFill>
              </a:rPr>
              <a:t>範例</a:t>
            </a:r>
            <a:r>
              <a:rPr lang="en-US" altLang="zh-TW" sz="2000" b="1" dirty="0">
                <a:solidFill>
                  <a:schemeClr val="bg1"/>
                </a:solidFill>
              </a:rPr>
              <a:t>::</a:t>
            </a:r>
            <a:r>
              <a:rPr lang="zh-TW" altLang="en-US" sz="2000" b="1" dirty="0">
                <a:solidFill>
                  <a:schemeClr val="bg1"/>
                </a:solidFill>
              </a:rPr>
              <a:t>使用</a:t>
            </a:r>
            <a:r>
              <a:rPr lang="en-US" altLang="zh-TW" sz="2000" b="1" dirty="0" err="1">
                <a:solidFill>
                  <a:schemeClr val="bg1"/>
                </a:solidFill>
              </a:rPr>
              <a:t>nmap</a:t>
            </a:r>
            <a:r>
              <a:rPr lang="zh-TW" altLang="en-US" sz="2000" b="1" dirty="0">
                <a:solidFill>
                  <a:schemeClr val="bg1"/>
                </a:solidFill>
              </a:rPr>
              <a:t> 掃描某</a:t>
            </a:r>
            <a:r>
              <a:rPr lang="en-US" altLang="zh-TW" sz="2000" b="1" dirty="0">
                <a:solidFill>
                  <a:schemeClr val="bg1"/>
                </a:solidFill>
              </a:rPr>
              <a:t>IP</a:t>
            </a:r>
            <a:r>
              <a:rPr lang="zh-TW" altLang="en-US" sz="2000" b="1" dirty="0">
                <a:solidFill>
                  <a:schemeClr val="bg1"/>
                </a:solidFill>
              </a:rPr>
              <a:t>可能的作業系統</a:t>
            </a:r>
            <a:endParaRPr lang="en-US" altLang="zh-TW" sz="2000" b="1" dirty="0">
              <a:solidFill>
                <a:schemeClr val="bg1"/>
              </a:solidFill>
            </a:endParaRPr>
          </a:p>
          <a:p>
            <a:endParaRPr lang="en-US" altLang="zh-TW" sz="2000" b="1" dirty="0">
              <a:solidFill>
                <a:schemeClr val="bg1"/>
              </a:solidFill>
            </a:endParaRPr>
          </a:p>
          <a:p>
            <a:r>
              <a:rPr lang="en-US" altLang="zh-TW" sz="3900" b="1" dirty="0" err="1">
                <a:solidFill>
                  <a:schemeClr val="bg1"/>
                </a:solidFill>
              </a:rPr>
              <a:t>nmap</a:t>
            </a:r>
            <a:r>
              <a:rPr lang="en-US" altLang="zh-TW" sz="3900" b="1" dirty="0">
                <a:solidFill>
                  <a:schemeClr val="bg1"/>
                </a:solidFill>
              </a:rPr>
              <a:t> –O  192.168.1.32</a:t>
            </a:r>
          </a:p>
          <a:p>
            <a:endParaRPr lang="zh-TW" altLang="en-US" sz="900" b="1" dirty="0">
              <a:solidFill>
                <a:schemeClr val="bg1"/>
              </a:solidFill>
            </a:endParaRPr>
          </a:p>
        </p:txBody>
      </p:sp>
      <p:sp>
        <p:nvSpPr>
          <p:cNvPr id="2" name="矩形 1"/>
          <p:cNvSpPr/>
          <p:nvPr/>
        </p:nvSpPr>
        <p:spPr>
          <a:xfrm>
            <a:off x="1153298" y="3575224"/>
            <a:ext cx="9819503" cy="165580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向右箭號 2"/>
          <p:cNvSpPr/>
          <p:nvPr/>
        </p:nvSpPr>
        <p:spPr>
          <a:xfrm>
            <a:off x="-1372595" y="3332265"/>
            <a:ext cx="906162" cy="856735"/>
          </a:xfrm>
          <a:prstGeom prst="rightArrow">
            <a:avLst>
              <a:gd name="adj1" fmla="val 50000"/>
              <a:gd name="adj2" fmla="val 480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accent6">
                    <a:lumMod val="60000"/>
                    <a:lumOff val="40000"/>
                  </a:schemeClr>
                </a:solidFill>
                <a:effectLst>
                  <a:outerShdw blurRad="38100" dist="38100" dir="2700000" algn="tl">
                    <a:srgbClr val="000000">
                      <a:alpha val="43137"/>
                    </a:srgbClr>
                  </a:outerShdw>
                </a:effectLst>
              </a:rPr>
              <a:t>答案</a:t>
            </a:r>
          </a:p>
        </p:txBody>
      </p:sp>
    </p:spTree>
    <p:extLst>
      <p:ext uri="{BB962C8B-B14F-4D97-AF65-F5344CB8AC3E}">
        <p14:creationId xmlns:p14="http://schemas.microsoft.com/office/powerpoint/2010/main" val="13922521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滲透測試</a:t>
            </a:r>
            <a:endParaRPr lang="en-US" altLang="zh-TW" sz="3600" dirty="0"/>
          </a:p>
          <a:p>
            <a:pPr algn="ctr"/>
            <a:r>
              <a:rPr lang="en-US" altLang="zh-TW" sz="8800" dirty="0">
                <a:solidFill>
                  <a:srgbClr val="FFFF00"/>
                </a:solidFill>
                <a:latin typeface="Blackadder ITC" panose="04020505051007020D02" pitchFamily="82" charset="0"/>
              </a:rPr>
              <a:t>1</a:t>
            </a:r>
          </a:p>
          <a:p>
            <a:pPr algn="ctr"/>
            <a:r>
              <a:rPr lang="zh-TW" altLang="en-US" sz="5400" b="1" dirty="0">
                <a:solidFill>
                  <a:schemeClr val="bg1"/>
                </a:solidFill>
                <a:effectLst>
                  <a:outerShdw blurRad="38100" dist="38100" dir="2700000" algn="tl">
                    <a:srgbClr val="000000">
                      <a:alpha val="43137"/>
                    </a:srgbClr>
                  </a:outerShdw>
                </a:effectLst>
                <a:latin typeface="Blackadder ITC" panose="04020505051007020D02" pitchFamily="82" charset="0"/>
              </a:rPr>
              <a:t>先進行</a:t>
            </a:r>
            <a:r>
              <a:rPr lang="zh-TW" altLang="en-US" sz="5400" dirty="0">
                <a:solidFill>
                  <a:srgbClr val="FFC000"/>
                </a:solidFill>
                <a:latin typeface="Blackadder ITC" panose="04020505051007020D02" pitchFamily="82" charset="0"/>
              </a:rPr>
              <a:t>基本的</a:t>
            </a:r>
            <a:r>
              <a:rPr lang="zh-TW" altLang="en-US" sz="5400" dirty="0">
                <a:solidFill>
                  <a:srgbClr val="FFFF00"/>
                </a:solidFill>
                <a:latin typeface="Blackadder ITC" panose="04020505051007020D02" pitchFamily="82" charset="0"/>
              </a:rPr>
              <a:t>服務掃描</a:t>
            </a:r>
            <a:endParaRPr lang="en-US" altLang="zh-TW" sz="5400" dirty="0">
              <a:solidFill>
                <a:srgbClr val="FFFF00"/>
              </a:solidFill>
              <a:latin typeface="Blackadder ITC" panose="04020505051007020D02" pitchFamily="82" charset="0"/>
            </a:endParaRPr>
          </a:p>
          <a:p>
            <a:pPr algn="ctr"/>
            <a:endParaRPr lang="en-US" altLang="zh-TW" sz="5400" dirty="0">
              <a:solidFill>
                <a:srgbClr val="FFFF00"/>
              </a:solidFill>
              <a:latin typeface="Blackadder ITC" panose="04020505051007020D02" pitchFamily="82" charset="0"/>
            </a:endParaRPr>
          </a:p>
        </p:txBody>
      </p:sp>
    </p:spTree>
    <p:extLst>
      <p:ext uri="{BB962C8B-B14F-4D97-AF65-F5344CB8AC3E}">
        <p14:creationId xmlns:p14="http://schemas.microsoft.com/office/powerpoint/2010/main" val="12467674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滲透測試</a:t>
            </a:r>
            <a:endParaRPr lang="en-US" altLang="zh-TW" sz="3600" dirty="0"/>
          </a:p>
          <a:p>
            <a:pPr algn="ctr"/>
            <a:r>
              <a:rPr lang="en-US" altLang="zh-TW" sz="8800" dirty="0">
                <a:solidFill>
                  <a:srgbClr val="FFFF00"/>
                </a:solidFill>
                <a:latin typeface="Blackadder ITC" panose="04020505051007020D02" pitchFamily="82" charset="0"/>
              </a:rPr>
              <a:t>1</a:t>
            </a:r>
          </a:p>
          <a:p>
            <a:pPr algn="ctr"/>
            <a:r>
              <a:rPr lang="zh-TW" altLang="en-US" sz="5400" b="1" dirty="0">
                <a:solidFill>
                  <a:schemeClr val="bg1"/>
                </a:solidFill>
                <a:effectLst>
                  <a:outerShdw blurRad="38100" dist="38100" dir="2700000" algn="tl">
                    <a:srgbClr val="000000">
                      <a:alpha val="43137"/>
                    </a:srgbClr>
                  </a:outerShdw>
                </a:effectLst>
                <a:latin typeface="Blackadder ITC" panose="04020505051007020D02" pitchFamily="82" charset="0"/>
              </a:rPr>
              <a:t>先進行</a:t>
            </a:r>
            <a:r>
              <a:rPr lang="zh-TW" altLang="en-US" sz="5400" dirty="0">
                <a:solidFill>
                  <a:srgbClr val="FFC000"/>
                </a:solidFill>
                <a:latin typeface="Blackadder ITC" panose="04020505051007020D02" pitchFamily="82" charset="0"/>
              </a:rPr>
              <a:t>基本的</a:t>
            </a:r>
            <a:r>
              <a:rPr lang="zh-TW" altLang="en-US" sz="5400" dirty="0">
                <a:solidFill>
                  <a:srgbClr val="FFFF00"/>
                </a:solidFill>
                <a:latin typeface="Blackadder ITC" panose="04020505051007020D02" pitchFamily="82" charset="0"/>
              </a:rPr>
              <a:t>服務掃描</a:t>
            </a:r>
            <a:endParaRPr lang="en-US" altLang="zh-TW" sz="5400" dirty="0">
              <a:solidFill>
                <a:srgbClr val="FFFF00"/>
              </a:solidFill>
              <a:latin typeface="Blackadder ITC" panose="04020505051007020D02" pitchFamily="82" charset="0"/>
            </a:endParaRPr>
          </a:p>
          <a:p>
            <a:pPr algn="ctr"/>
            <a:r>
              <a:rPr lang="zh-TW" altLang="en-US" sz="5400" dirty="0">
                <a:solidFill>
                  <a:srgbClr val="FFFF00"/>
                </a:solidFill>
                <a:latin typeface="Blackadder ITC" panose="04020505051007020D02" pitchFamily="82" charset="0"/>
              </a:rPr>
              <a:t>使用</a:t>
            </a:r>
            <a:r>
              <a:rPr lang="en-US" altLang="zh-TW" sz="5400" dirty="0" err="1">
                <a:solidFill>
                  <a:srgbClr val="FFFF00"/>
                </a:solidFill>
                <a:latin typeface="Blackadder ITC" panose="04020505051007020D02" pitchFamily="82" charset="0"/>
              </a:rPr>
              <a:t>Namp</a:t>
            </a:r>
            <a:r>
              <a:rPr lang="zh-TW" altLang="en-US" sz="5400" dirty="0">
                <a:solidFill>
                  <a:srgbClr val="FFFF00"/>
                </a:solidFill>
                <a:latin typeface="Blackadder ITC" panose="04020505051007020D02" pitchFamily="82" charset="0"/>
              </a:rPr>
              <a:t>神器</a:t>
            </a:r>
            <a:endParaRPr lang="en-US" altLang="zh-TW" sz="5400" dirty="0">
              <a:solidFill>
                <a:srgbClr val="FFFF00"/>
              </a:solidFill>
              <a:latin typeface="Blackadder ITC" panose="04020505051007020D02" pitchFamily="82" charset="0"/>
            </a:endParaRPr>
          </a:p>
        </p:txBody>
      </p:sp>
    </p:spTree>
    <p:extLst>
      <p:ext uri="{BB962C8B-B14F-4D97-AF65-F5344CB8AC3E}">
        <p14:creationId xmlns:p14="http://schemas.microsoft.com/office/powerpoint/2010/main" val="22495248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系統的資安</a:t>
            </a:r>
            <a:r>
              <a:rPr lang="zh-TW" altLang="en-US" dirty="0" smtClean="0">
                <a:latin typeface="微軟正黑體" pitchFamily="34" charset="-120"/>
                <a:ea typeface="微軟正黑體" pitchFamily="34" charset="-120"/>
              </a:rPr>
              <a:t>威脅</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文字方塊 3"/>
          <p:cNvSpPr txBox="1"/>
          <p:nvPr/>
        </p:nvSpPr>
        <p:spPr>
          <a:xfrm>
            <a:off x="1824862" y="6334125"/>
            <a:ext cx="8458200" cy="369332"/>
          </a:xfrm>
          <a:prstGeom prst="rect">
            <a:avLst/>
          </a:prstGeom>
          <a:noFill/>
        </p:spPr>
        <p:txBody>
          <a:bodyPr wrap="square" rtlCol="0">
            <a:spAutoFit/>
          </a:bodyPr>
          <a:lstStyle/>
          <a:p>
            <a:pPr algn="ctr"/>
            <a:r>
              <a:rPr lang="en-US" altLang="zh-TW" dirty="0"/>
              <a:t>https://www.bnext.com.tw/article/60631/ot-ia-securty-hacker-basic-qa</a:t>
            </a: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174" y="1428750"/>
            <a:ext cx="5227576"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556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t="1542"/>
          <a:stretch/>
        </p:blipFill>
        <p:spPr>
          <a:xfrm>
            <a:off x="354307" y="1781272"/>
            <a:ext cx="11594215" cy="4907852"/>
          </a:xfrm>
          <a:prstGeom prst="rect">
            <a:avLst/>
          </a:prstGeom>
        </p:spPr>
      </p:pic>
      <p:sp>
        <p:nvSpPr>
          <p:cNvPr id="7" name="內容版面配置區 2"/>
          <p:cNvSpPr txBox="1">
            <a:spLocks/>
          </p:cNvSpPr>
          <p:nvPr/>
        </p:nvSpPr>
        <p:spPr>
          <a:xfrm>
            <a:off x="250871" y="1151816"/>
            <a:ext cx="11801086" cy="581890"/>
          </a:xfrm>
          <a:prstGeom prst="rect">
            <a:avLst/>
          </a:prstGeom>
          <a:solidFill>
            <a:schemeClr val="accent6">
              <a:lumMod val="20000"/>
              <a:lumOff val="8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4000" dirty="0" err="1"/>
              <a:t>nmap</a:t>
            </a:r>
            <a:r>
              <a:rPr lang="en-US" altLang="zh-TW" sz="4000" dirty="0">
                <a:solidFill>
                  <a:schemeClr val="tx2">
                    <a:lumMod val="75000"/>
                  </a:schemeClr>
                </a:solidFill>
              </a:rPr>
              <a:t> </a:t>
            </a:r>
            <a:r>
              <a:rPr lang="en-US" altLang="zh-TW" sz="4000" b="1" dirty="0">
                <a:solidFill>
                  <a:srgbClr val="00B050"/>
                </a:solidFill>
                <a:effectLst>
                  <a:outerShdw blurRad="38100" dist="38100" dir="2700000" algn="tl">
                    <a:srgbClr val="000000">
                      <a:alpha val="43137"/>
                    </a:srgbClr>
                  </a:outerShdw>
                </a:effectLst>
              </a:rPr>
              <a:t>-p 0-65535 </a:t>
            </a:r>
            <a:r>
              <a:rPr lang="zh-TW" altLang="en-US" sz="4000" b="1" dirty="0">
                <a:solidFill>
                  <a:srgbClr val="00B050"/>
                </a:solidFill>
                <a:effectLst>
                  <a:outerShdw blurRad="38100" dist="38100" dir="2700000" algn="tl">
                    <a:srgbClr val="000000">
                      <a:alpha val="43137"/>
                    </a:srgbClr>
                  </a:outerShdw>
                </a:effectLst>
              </a:rPr>
              <a:t>  </a:t>
            </a:r>
            <a:r>
              <a:rPr lang="en-US" altLang="zh-TW" sz="4000" dirty="0">
                <a:solidFill>
                  <a:srgbClr val="FF0000"/>
                </a:solidFill>
              </a:rPr>
              <a:t>&lt;XP</a:t>
            </a:r>
            <a:r>
              <a:rPr lang="zh-TW" altLang="en-US" sz="4000" dirty="0">
                <a:solidFill>
                  <a:srgbClr val="FF0000"/>
                </a:solidFill>
              </a:rPr>
              <a:t>的 </a:t>
            </a:r>
            <a:r>
              <a:rPr lang="en-US" altLang="zh-TW" sz="4000" dirty="0">
                <a:solidFill>
                  <a:srgbClr val="FF0000"/>
                </a:solidFill>
              </a:rPr>
              <a:t>IP&gt;</a:t>
            </a:r>
          </a:p>
        </p:txBody>
      </p:sp>
      <p:sp>
        <p:nvSpPr>
          <p:cNvPr id="4" name="矩形 3"/>
          <p:cNvSpPr/>
          <p:nvPr/>
        </p:nvSpPr>
        <p:spPr>
          <a:xfrm>
            <a:off x="2125364" y="2594918"/>
            <a:ext cx="4456671" cy="51074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250871" y="3204520"/>
            <a:ext cx="9362686" cy="322923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7279055" y="2262065"/>
            <a:ext cx="1723549" cy="461665"/>
          </a:xfrm>
          <a:prstGeom prst="rect">
            <a:avLst/>
          </a:prstGeom>
          <a:solidFill>
            <a:srgbClr val="00B050"/>
          </a:solidFill>
        </p:spPr>
        <p:txBody>
          <a:bodyPr wrap="none">
            <a:spAutoFit/>
          </a:bodyPr>
          <a:lstStyle/>
          <a:p>
            <a:r>
              <a:rPr lang="zh-TW" altLang="en-US" sz="2400" dirty="0">
                <a:solidFill>
                  <a:schemeClr val="bg1"/>
                </a:solidFill>
              </a:rPr>
              <a:t>你下的指令</a:t>
            </a:r>
          </a:p>
        </p:txBody>
      </p:sp>
      <p:sp>
        <p:nvSpPr>
          <p:cNvPr id="9" name="向右箭號 8"/>
          <p:cNvSpPr/>
          <p:nvPr/>
        </p:nvSpPr>
        <p:spPr>
          <a:xfrm rot="9709649">
            <a:off x="6638100" y="2538203"/>
            <a:ext cx="584886" cy="453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50871" y="184092"/>
            <a:ext cx="7105518" cy="861774"/>
          </a:xfrm>
          <a:prstGeom prst="rect">
            <a:avLst/>
          </a:prstGeom>
        </p:spPr>
        <p:txBody>
          <a:bodyPr wrap="square">
            <a:spAutoFit/>
          </a:bodyPr>
          <a:lstStyle/>
          <a:p>
            <a:r>
              <a:rPr lang="zh-TW" altLang="en-US" dirty="0"/>
              <a:t>接著做         </a:t>
            </a:r>
            <a:endParaRPr lang="en-US" altLang="zh-TW" dirty="0"/>
          </a:p>
          <a:p>
            <a:r>
              <a:rPr lang="zh-TW" altLang="en-US" sz="3200" dirty="0"/>
              <a:t>服務掃描     </a:t>
            </a:r>
            <a:r>
              <a:rPr lang="en-US" altLang="zh-TW" sz="3200" dirty="0"/>
              <a:t>Port Scan    </a:t>
            </a:r>
            <a:r>
              <a:rPr lang="zh-TW" altLang="en-US" sz="3200" dirty="0"/>
              <a:t>埠口掃描</a:t>
            </a:r>
          </a:p>
        </p:txBody>
      </p:sp>
      <p:sp>
        <p:nvSpPr>
          <p:cNvPr id="13" name="爆炸 2 12"/>
          <p:cNvSpPr/>
          <p:nvPr/>
        </p:nvSpPr>
        <p:spPr>
          <a:xfrm>
            <a:off x="7179404" y="141760"/>
            <a:ext cx="4493645" cy="208583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t>同學跟著做</a:t>
            </a:r>
            <a:r>
              <a:rPr lang="en-US" altLang="zh-TW" sz="3600" dirty="0"/>
              <a:t>!</a:t>
            </a:r>
            <a:endParaRPr lang="zh-TW" altLang="en-US" sz="3600" dirty="0"/>
          </a:p>
        </p:txBody>
      </p:sp>
      <p:sp>
        <p:nvSpPr>
          <p:cNvPr id="14" name="矩形 13"/>
          <p:cNvSpPr/>
          <p:nvPr/>
        </p:nvSpPr>
        <p:spPr>
          <a:xfrm>
            <a:off x="5937407" y="4497781"/>
            <a:ext cx="3647152" cy="923330"/>
          </a:xfrm>
          <a:prstGeom prst="rect">
            <a:avLst/>
          </a:prstGeom>
          <a:solidFill>
            <a:srgbClr val="7030A0"/>
          </a:solidFill>
        </p:spPr>
        <p:txBody>
          <a:bodyPr wrap="none">
            <a:spAutoFit/>
          </a:bodyPr>
          <a:lstStyle/>
          <a:p>
            <a:r>
              <a:rPr lang="zh-TW" altLang="en-US" sz="5400" dirty="0">
                <a:solidFill>
                  <a:schemeClr val="bg1"/>
                </a:solidFill>
              </a:rPr>
              <a:t>掃描的結果</a:t>
            </a:r>
          </a:p>
        </p:txBody>
      </p:sp>
      <p:sp>
        <p:nvSpPr>
          <p:cNvPr id="12" name="向右箭號 11"/>
          <p:cNvSpPr/>
          <p:nvPr/>
        </p:nvSpPr>
        <p:spPr>
          <a:xfrm rot="10510346">
            <a:off x="4386345" y="4624083"/>
            <a:ext cx="1166179" cy="825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062896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t="1542"/>
          <a:stretch/>
        </p:blipFill>
        <p:spPr>
          <a:xfrm>
            <a:off x="234396" y="1340403"/>
            <a:ext cx="7545354" cy="3193962"/>
          </a:xfrm>
          <a:prstGeom prst="rect">
            <a:avLst/>
          </a:prstGeom>
        </p:spPr>
      </p:pic>
      <p:sp>
        <p:nvSpPr>
          <p:cNvPr id="7" name="內容版面配置區 2"/>
          <p:cNvSpPr txBox="1">
            <a:spLocks/>
          </p:cNvSpPr>
          <p:nvPr/>
        </p:nvSpPr>
        <p:spPr>
          <a:xfrm>
            <a:off x="86114" y="254128"/>
            <a:ext cx="11801086" cy="807307"/>
          </a:xfrm>
          <a:prstGeom prst="rect">
            <a:avLst/>
          </a:prstGeom>
          <a:solidFill>
            <a:schemeClr val="accent6">
              <a:lumMod val="20000"/>
              <a:lumOff val="8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5400" dirty="0"/>
              <a:t>來了解得到的結果</a:t>
            </a:r>
            <a:endParaRPr lang="en-US" altLang="zh-TW" sz="5400" dirty="0"/>
          </a:p>
        </p:txBody>
      </p:sp>
      <p:graphicFrame>
        <p:nvGraphicFramePr>
          <p:cNvPr id="2" name="表格 1"/>
          <p:cNvGraphicFramePr>
            <a:graphicFrameLocks noGrp="1"/>
          </p:cNvGraphicFramePr>
          <p:nvPr>
            <p:extLst/>
          </p:nvPr>
        </p:nvGraphicFramePr>
        <p:xfrm>
          <a:off x="234397" y="4937481"/>
          <a:ext cx="6207593" cy="1752600"/>
        </p:xfrm>
        <a:graphic>
          <a:graphicData uri="http://schemas.openxmlformats.org/drawingml/2006/table">
            <a:tbl>
              <a:tblPr firstRow="1" bandRow="1">
                <a:tableStyleId>{5C22544A-7EE6-4342-B048-85BDC9FD1C3A}</a:tableStyleId>
              </a:tblPr>
              <a:tblGrid>
                <a:gridCol w="601824"/>
                <a:gridCol w="5605769"/>
              </a:tblGrid>
              <a:tr h="370840">
                <a:tc>
                  <a:txBody>
                    <a:bodyPr/>
                    <a:lstStyle/>
                    <a:p>
                      <a:r>
                        <a:rPr lang="en-US" altLang="zh-TW" dirty="0" smtClean="0"/>
                        <a:t>Port</a:t>
                      </a:r>
                      <a:endParaRPr lang="zh-TW" altLang="en-US" dirty="0"/>
                    </a:p>
                  </a:txBody>
                  <a:tcPr/>
                </a:tc>
                <a:tc>
                  <a:txBody>
                    <a:bodyPr/>
                    <a:lstStyle/>
                    <a:p>
                      <a:r>
                        <a:rPr lang="zh-TW" altLang="en-US" dirty="0" smtClean="0"/>
                        <a:t>說明</a:t>
                      </a:r>
                      <a:endParaRPr lang="zh-TW" altLang="en-US" dirty="0"/>
                    </a:p>
                  </a:txBody>
                  <a:tcPr/>
                </a:tc>
              </a:tr>
              <a:tr h="370840">
                <a:tc>
                  <a:txBody>
                    <a:bodyPr/>
                    <a:lstStyle/>
                    <a:p>
                      <a:r>
                        <a:rPr lang="en-US" altLang="zh-TW" dirty="0" smtClean="0"/>
                        <a:t>135</a:t>
                      </a:r>
                      <a:endParaRPr lang="zh-TW" altLang="en-US" dirty="0"/>
                    </a:p>
                  </a:txBody>
                  <a:tcPr/>
                </a:tc>
                <a:tc>
                  <a:txBody>
                    <a:bodyPr/>
                    <a:lstStyle/>
                    <a:p>
                      <a:r>
                        <a:rPr lang="en-US" altLang="zh-TW" sz="1800" b="0" i="0" kern="1200" dirty="0" smtClean="0">
                          <a:solidFill>
                            <a:schemeClr val="dk1"/>
                          </a:solidFill>
                          <a:effectLst/>
                          <a:latin typeface="+mn-lt"/>
                          <a:ea typeface="+mn-ea"/>
                          <a:cs typeface="+mn-cs"/>
                        </a:rPr>
                        <a:t>RPC</a:t>
                      </a:r>
                      <a:r>
                        <a:rPr lang="zh-TW" altLang="en-US" sz="1800" b="0" i="0" kern="1200" dirty="0" smtClean="0">
                          <a:solidFill>
                            <a:schemeClr val="dk1"/>
                          </a:solidFill>
                          <a:effectLst/>
                          <a:latin typeface="+mn-lt"/>
                          <a:ea typeface="+mn-ea"/>
                          <a:cs typeface="+mn-cs"/>
                        </a:rPr>
                        <a:t> </a:t>
                      </a:r>
                      <a:r>
                        <a:rPr lang="en-US" altLang="zh-TW" sz="1800" b="0" i="0" kern="1200" dirty="0" smtClean="0">
                          <a:solidFill>
                            <a:schemeClr val="dk1"/>
                          </a:solidFill>
                          <a:effectLst/>
                          <a:latin typeface="+mn-lt"/>
                          <a:ea typeface="+mn-ea"/>
                          <a:cs typeface="+mn-cs"/>
                        </a:rPr>
                        <a:t>Microsoft Remote Procedure Call</a:t>
                      </a:r>
                      <a:r>
                        <a:rPr lang="zh-TW" altLang="en-US" sz="1800" b="0" i="0" kern="1200" dirty="0" smtClean="0">
                          <a:solidFill>
                            <a:schemeClr val="dk1"/>
                          </a:solidFill>
                          <a:effectLst/>
                          <a:latin typeface="+mn-lt"/>
                          <a:ea typeface="+mn-ea"/>
                          <a:cs typeface="+mn-cs"/>
                        </a:rPr>
                        <a:t> </a:t>
                      </a:r>
                      <a:r>
                        <a:rPr lang="en-US" altLang="zh-TW" sz="1800" b="0" i="0" kern="1200" dirty="0" smtClean="0">
                          <a:solidFill>
                            <a:schemeClr val="dk1"/>
                          </a:solidFill>
                          <a:effectLst/>
                          <a:latin typeface="+mn-lt"/>
                          <a:ea typeface="+mn-ea"/>
                          <a:cs typeface="+mn-cs"/>
                        </a:rPr>
                        <a:t>(</a:t>
                      </a:r>
                      <a:r>
                        <a:rPr lang="zh-TW" altLang="en-US" dirty="0" smtClean="0"/>
                        <a:t>遠端程式呼叫）</a:t>
                      </a:r>
                      <a:endParaRPr lang="zh-TW" altLang="en-US" dirty="0"/>
                    </a:p>
                  </a:txBody>
                  <a:tcPr/>
                </a:tc>
              </a:tr>
              <a:tr h="370840">
                <a:tc>
                  <a:txBody>
                    <a:bodyPr/>
                    <a:lstStyle/>
                    <a:p>
                      <a:r>
                        <a:rPr lang="en-US" altLang="zh-TW" dirty="0" smtClean="0"/>
                        <a:t>139</a:t>
                      </a:r>
                      <a:endParaRPr lang="zh-TW" altLang="en-US" dirty="0"/>
                    </a:p>
                  </a:txBody>
                  <a:tcPr/>
                </a:tc>
                <a:tc>
                  <a:txBody>
                    <a:bodyPr/>
                    <a:lstStyle/>
                    <a:p>
                      <a:r>
                        <a:rPr lang="en-US" altLang="zh-TW" sz="1800" b="0" i="0" kern="1200" dirty="0" smtClean="0">
                          <a:solidFill>
                            <a:schemeClr val="dk1"/>
                          </a:solidFill>
                          <a:effectLst/>
                          <a:latin typeface="+mn-lt"/>
                          <a:ea typeface="+mn-ea"/>
                          <a:cs typeface="+mn-cs"/>
                        </a:rPr>
                        <a:t>NetBIOS</a:t>
                      </a:r>
                      <a:r>
                        <a:rPr lang="zh-TW" altLang="en-US" sz="1800" b="0" i="0" kern="1200" dirty="0" smtClean="0">
                          <a:solidFill>
                            <a:schemeClr val="dk1"/>
                          </a:solidFill>
                          <a:effectLst/>
                          <a:latin typeface="+mn-lt"/>
                          <a:ea typeface="+mn-ea"/>
                          <a:cs typeface="+mn-cs"/>
                        </a:rPr>
                        <a:t> </a:t>
                      </a:r>
                      <a:r>
                        <a:rPr lang="en-US" altLang="zh-TW" sz="1800" b="0" i="0" kern="1200" dirty="0" smtClean="0">
                          <a:solidFill>
                            <a:schemeClr val="dk1"/>
                          </a:solidFill>
                          <a:effectLst/>
                          <a:latin typeface="+mn-lt"/>
                          <a:ea typeface="+mn-ea"/>
                          <a:cs typeface="+mn-cs"/>
                        </a:rPr>
                        <a:t>(</a:t>
                      </a:r>
                      <a:r>
                        <a:rPr lang="zh-TW" altLang="en-US" sz="1800" b="0" i="0" kern="1200" dirty="0" smtClean="0">
                          <a:solidFill>
                            <a:schemeClr val="dk1"/>
                          </a:solidFill>
                          <a:effectLst/>
                          <a:latin typeface="+mn-lt"/>
                          <a:ea typeface="+mn-ea"/>
                          <a:cs typeface="+mn-cs"/>
                        </a:rPr>
                        <a:t>網路基本輸入輸出系統</a:t>
                      </a:r>
                      <a:r>
                        <a:rPr lang="en-US" altLang="zh-TW" sz="1800" b="0" i="0" kern="1200" dirty="0" smtClean="0">
                          <a:solidFill>
                            <a:schemeClr val="dk1"/>
                          </a:solidFill>
                          <a:effectLst/>
                          <a:latin typeface="+mn-lt"/>
                          <a:ea typeface="+mn-ea"/>
                          <a:cs typeface="+mn-cs"/>
                        </a:rPr>
                        <a:t>)</a:t>
                      </a:r>
                      <a:endParaRPr lang="zh-TW" altLang="en-US" dirty="0"/>
                    </a:p>
                  </a:txBody>
                  <a:tcPr/>
                </a:tc>
              </a:tr>
              <a:tr h="370840">
                <a:tc>
                  <a:txBody>
                    <a:bodyPr/>
                    <a:lstStyle/>
                    <a:p>
                      <a:r>
                        <a:rPr lang="en-US" altLang="zh-TW" dirty="0" smtClean="0"/>
                        <a:t>445</a:t>
                      </a:r>
                    </a:p>
                  </a:txBody>
                  <a:tcPr/>
                </a:tc>
                <a:tc>
                  <a:txBody>
                    <a:bodyPr/>
                    <a:lstStyle/>
                    <a:p>
                      <a:r>
                        <a:rPr lang="en-US" altLang="zh-TW" sz="1800" b="0" i="0" kern="1200" dirty="0" smtClean="0">
                          <a:solidFill>
                            <a:srgbClr val="FF0000"/>
                          </a:solidFill>
                          <a:effectLst/>
                          <a:latin typeface="+mn-lt"/>
                          <a:ea typeface="+mn-ea"/>
                          <a:cs typeface="+mn-cs"/>
                        </a:rPr>
                        <a:t>SMB file sharing </a:t>
                      </a:r>
                      <a:r>
                        <a:rPr lang="en-US" altLang="zh-TW" sz="1800" b="0" i="0" kern="1200" dirty="0" smtClean="0">
                          <a:solidFill>
                            <a:schemeClr val="dk1"/>
                          </a:solidFill>
                          <a:effectLst/>
                          <a:latin typeface="+mn-lt"/>
                          <a:ea typeface="+mn-ea"/>
                          <a:cs typeface="+mn-cs"/>
                        </a:rPr>
                        <a:t>(Windows shares) (</a:t>
                      </a:r>
                      <a:r>
                        <a:rPr lang="zh-TW" altLang="en-US" sz="1800" b="0" i="0" kern="1200" dirty="0" smtClean="0">
                          <a:solidFill>
                            <a:srgbClr val="FF0000"/>
                          </a:solidFill>
                          <a:effectLst/>
                          <a:latin typeface="+mn-lt"/>
                          <a:ea typeface="+mn-ea"/>
                          <a:cs typeface="+mn-cs"/>
                        </a:rPr>
                        <a:t>網路芳鄰</a:t>
                      </a:r>
                      <a:r>
                        <a:rPr lang="en-US" altLang="zh-TW" sz="1800" b="0" i="0" kern="1200" dirty="0" smtClean="0">
                          <a:solidFill>
                            <a:schemeClr val="dk1"/>
                          </a:solidFill>
                          <a:effectLst/>
                          <a:latin typeface="+mn-lt"/>
                          <a:ea typeface="+mn-ea"/>
                          <a:cs typeface="+mn-cs"/>
                        </a:rPr>
                        <a:t>)</a:t>
                      </a:r>
                    </a:p>
                    <a:p>
                      <a:r>
                        <a:rPr lang="zh-TW" altLang="en-US" sz="1800" b="0" i="0" kern="1200" dirty="0" smtClean="0">
                          <a:solidFill>
                            <a:schemeClr val="dk1"/>
                          </a:solidFill>
                          <a:effectLst/>
                          <a:latin typeface="+mn-lt"/>
                          <a:ea typeface="+mn-ea"/>
                          <a:cs typeface="+mn-cs"/>
                        </a:rPr>
                        <a:t>此次體驗營就是要攻擊這個服務</a:t>
                      </a:r>
                      <a:endParaRPr lang="zh-TW" altLang="en-US" dirty="0"/>
                    </a:p>
                  </a:txBody>
                  <a:tcPr/>
                </a:tc>
              </a:tr>
            </a:tbl>
          </a:graphicData>
        </a:graphic>
      </p:graphicFrame>
      <p:pic>
        <p:nvPicPr>
          <p:cNvPr id="1026" name="Picture 2" descr="「網路芳鄰」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464" y="684604"/>
            <a:ext cx="4864736" cy="392845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094245" y="119132"/>
            <a:ext cx="1723549" cy="553998"/>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TW" altLang="en-US" sz="3000" dirty="0"/>
              <a:t>網路芳鄰</a:t>
            </a:r>
          </a:p>
        </p:txBody>
      </p:sp>
      <p:sp>
        <p:nvSpPr>
          <p:cNvPr id="10" name="矩形 9"/>
          <p:cNvSpPr/>
          <p:nvPr/>
        </p:nvSpPr>
        <p:spPr>
          <a:xfrm>
            <a:off x="8194640" y="124869"/>
            <a:ext cx="899605" cy="55399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TW" sz="3000" dirty="0"/>
              <a:t>SMB</a:t>
            </a:r>
            <a:endParaRPr lang="zh-TW" altLang="en-US" sz="3000" dirty="0"/>
          </a:p>
        </p:txBody>
      </p:sp>
      <p:sp>
        <p:nvSpPr>
          <p:cNvPr id="4" name="向右箭號 3"/>
          <p:cNvSpPr/>
          <p:nvPr/>
        </p:nvSpPr>
        <p:spPr>
          <a:xfrm>
            <a:off x="6087762" y="5966254"/>
            <a:ext cx="708454" cy="66314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6931671" y="6036217"/>
            <a:ext cx="4859279" cy="523220"/>
          </a:xfrm>
          <a:prstGeom prst="rect">
            <a:avLst/>
          </a:prstGeom>
        </p:spPr>
        <p:txBody>
          <a:bodyPr wrap="none">
            <a:spAutoFit/>
          </a:bodyPr>
          <a:lstStyle/>
          <a:p>
            <a:r>
              <a:rPr lang="zh-TW" altLang="en-US" sz="2800" b="1" dirty="0">
                <a:solidFill>
                  <a:schemeClr val="dk1"/>
                </a:solidFill>
                <a:effectLst>
                  <a:outerShdw blurRad="38100" dist="38100" dir="2700000" algn="tl">
                    <a:srgbClr val="000000">
                      <a:alpha val="43137"/>
                    </a:srgbClr>
                  </a:outerShdw>
                </a:effectLst>
              </a:rPr>
              <a:t>這是</a:t>
            </a:r>
            <a:r>
              <a:rPr lang="en-US" altLang="zh-TW" sz="2800" b="1" dirty="0">
                <a:solidFill>
                  <a:srgbClr val="C00000"/>
                </a:solidFill>
                <a:effectLst>
                  <a:outerShdw blurRad="38100" dist="38100" dir="2700000" algn="tl">
                    <a:srgbClr val="000000">
                      <a:alpha val="43137"/>
                    </a:srgbClr>
                  </a:outerShdw>
                </a:effectLst>
              </a:rPr>
              <a:t>Windows</a:t>
            </a:r>
            <a:r>
              <a:rPr lang="zh-TW" altLang="en-US" sz="2800" b="1" dirty="0">
                <a:solidFill>
                  <a:schemeClr val="dk1"/>
                </a:solidFill>
                <a:effectLst>
                  <a:outerShdw blurRad="38100" dist="38100" dir="2700000" algn="tl">
                    <a:srgbClr val="000000">
                      <a:alpha val="43137"/>
                    </a:srgbClr>
                  </a:outerShdw>
                </a:effectLst>
              </a:rPr>
              <a:t>系統的</a:t>
            </a:r>
            <a:r>
              <a:rPr lang="en-US" altLang="zh-TW" sz="2800" b="1" dirty="0">
                <a:solidFill>
                  <a:schemeClr val="dk1"/>
                </a:solidFill>
                <a:effectLst>
                  <a:outerShdw blurRad="38100" dist="38100" dir="2700000" algn="tl">
                    <a:srgbClr val="000000">
                      <a:alpha val="43137"/>
                    </a:srgbClr>
                  </a:outerShdw>
                </a:effectLst>
              </a:rPr>
              <a:t> </a:t>
            </a:r>
            <a:r>
              <a:rPr lang="zh-TW" altLang="en-US" sz="2800" b="1" dirty="0">
                <a:solidFill>
                  <a:srgbClr val="FF0000"/>
                </a:solidFill>
                <a:effectLst>
                  <a:outerShdw blurRad="38100" dist="38100" dir="2700000" algn="tl">
                    <a:srgbClr val="000000">
                      <a:alpha val="43137"/>
                    </a:srgbClr>
                  </a:outerShdw>
                </a:effectLst>
              </a:rPr>
              <a:t>網路芳鄰</a:t>
            </a:r>
            <a:endParaRPr lang="zh-TW" altLang="en-US" sz="2800" b="1" dirty="0">
              <a:effectLst>
                <a:outerShdw blurRad="38100" dist="38100" dir="2700000" algn="tl">
                  <a:srgbClr val="000000">
                    <a:alpha val="43137"/>
                  </a:srgbClr>
                </a:outerShdw>
              </a:effectLst>
            </a:endParaRPr>
          </a:p>
        </p:txBody>
      </p:sp>
      <p:sp>
        <p:nvSpPr>
          <p:cNvPr id="11" name="內容版面配置區 2"/>
          <p:cNvSpPr txBox="1">
            <a:spLocks/>
          </p:cNvSpPr>
          <p:nvPr/>
        </p:nvSpPr>
        <p:spPr>
          <a:xfrm>
            <a:off x="7036433" y="2098151"/>
            <a:ext cx="4754517" cy="1103452"/>
          </a:xfrm>
          <a:prstGeom prst="rect">
            <a:avLst/>
          </a:prstGeom>
          <a:solidFill>
            <a:schemeClr val="accent6">
              <a:lumMod val="20000"/>
              <a:lumOff val="8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dirty="0"/>
              <a:t>你的畫面不會和這個一樣的</a:t>
            </a:r>
            <a:endParaRPr lang="en-US" altLang="zh-TW" dirty="0"/>
          </a:p>
          <a:p>
            <a:pPr marL="0" indent="0">
              <a:buNone/>
            </a:pPr>
            <a:r>
              <a:rPr lang="zh-TW" altLang="en-US" sz="2400" dirty="0"/>
              <a:t>確定你的</a:t>
            </a:r>
            <a:r>
              <a:rPr lang="en-US" altLang="zh-TW" sz="2400" dirty="0"/>
              <a:t>Window</a:t>
            </a:r>
            <a:r>
              <a:rPr lang="zh-TW" altLang="en-US" sz="2400" dirty="0"/>
              <a:t>網路芳鄰即可</a:t>
            </a:r>
          </a:p>
          <a:p>
            <a:pPr marL="0" indent="0">
              <a:buNone/>
            </a:pPr>
            <a:endParaRPr lang="en-US" altLang="zh-TW" dirty="0"/>
          </a:p>
        </p:txBody>
      </p:sp>
      <p:sp>
        <p:nvSpPr>
          <p:cNvPr id="12" name="向右箭號 11"/>
          <p:cNvSpPr/>
          <p:nvPr/>
        </p:nvSpPr>
        <p:spPr>
          <a:xfrm rot="16200000">
            <a:off x="8870135" y="4145653"/>
            <a:ext cx="1264428" cy="190293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40161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smtClean="0"/>
              <a:t>滲透測試</a:t>
            </a:r>
            <a:endParaRPr lang="en-US" altLang="zh-TW" sz="3600" dirty="0"/>
          </a:p>
          <a:p>
            <a:pPr algn="ctr"/>
            <a:r>
              <a:rPr lang="en-US" altLang="zh-TW" sz="8000" dirty="0" smtClean="0">
                <a:solidFill>
                  <a:srgbClr val="FFFF00"/>
                </a:solidFill>
                <a:latin typeface="Blackadder ITC" panose="04020505051007020D02" pitchFamily="82" charset="0"/>
              </a:rPr>
              <a:t>2</a:t>
            </a:r>
          </a:p>
          <a:p>
            <a:pPr algn="ctr"/>
            <a:r>
              <a:rPr lang="zh-TW" altLang="en-US" sz="5400" dirty="0" smtClean="0">
                <a:solidFill>
                  <a:srgbClr val="FFFF00"/>
                </a:solidFill>
                <a:latin typeface="Blackadder ITC" panose="04020505051007020D02" pitchFamily="82" charset="0"/>
              </a:rPr>
              <a:t>漏洞掃描</a:t>
            </a:r>
            <a:endParaRPr lang="en-US" altLang="zh-TW" sz="5400" dirty="0" smtClean="0">
              <a:solidFill>
                <a:srgbClr val="FFFF00"/>
              </a:solidFill>
              <a:latin typeface="Blackadder ITC" panose="04020505051007020D02" pitchFamily="82" charset="0"/>
            </a:endParaRPr>
          </a:p>
          <a:p>
            <a:pPr algn="ctr"/>
            <a:r>
              <a:rPr lang="zh-TW" altLang="en-US" sz="2800"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有許</a:t>
            </a:r>
            <a:r>
              <a:rPr lang="zh-TW" altLang="en-US" sz="2800"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多</a:t>
            </a:r>
            <a:r>
              <a:rPr lang="zh-TW" altLang="en-US" sz="2800" dirty="0" smtClean="0">
                <a:solidFill>
                  <a:schemeClr val="bg1"/>
                </a:solidFill>
                <a:latin typeface="Blackadder ITC" panose="04020505051007020D02" pitchFamily="82" charset="0"/>
              </a:rPr>
              <a:t>漏洞掃描的技術</a:t>
            </a:r>
            <a:endParaRPr lang="en-US" altLang="zh-TW" sz="2800" dirty="0" smtClean="0">
              <a:solidFill>
                <a:schemeClr val="bg1"/>
              </a:solidFill>
              <a:latin typeface="Blackadder ITC" panose="04020505051007020D02" pitchFamily="82" charset="0"/>
            </a:endParaRPr>
          </a:p>
          <a:p>
            <a:pPr algn="ctr"/>
            <a:r>
              <a:rPr lang="zh-TW" altLang="en-US" sz="2800" dirty="0" smtClean="0">
                <a:solidFill>
                  <a:schemeClr val="bg1"/>
                </a:solidFill>
                <a:latin typeface="標楷體" panose="03000509000000000000" pitchFamily="65" charset="-120"/>
                <a:ea typeface="標楷體" panose="03000509000000000000" pitchFamily="65" charset="-120"/>
              </a:rPr>
              <a:t>本</a:t>
            </a:r>
            <a:r>
              <a:rPr lang="zh-TW" altLang="en-US" sz="2800" dirty="0">
                <a:solidFill>
                  <a:schemeClr val="bg1"/>
                </a:solidFill>
                <a:latin typeface="標楷體" panose="03000509000000000000" pitchFamily="65" charset="-120"/>
                <a:ea typeface="標楷體" panose="03000509000000000000" pitchFamily="65" charset="-120"/>
              </a:rPr>
              <a:t>次體驗營使用</a:t>
            </a:r>
            <a:endParaRPr lang="en-US" altLang="zh-TW" sz="2800" dirty="0" smtClean="0">
              <a:solidFill>
                <a:schemeClr val="bg1"/>
              </a:solidFill>
              <a:latin typeface="Blackadder ITC" panose="04020505051007020D02" pitchFamily="82" charset="0"/>
            </a:endParaRPr>
          </a:p>
          <a:p>
            <a:pPr algn="ctr"/>
            <a:r>
              <a:rPr lang="en-US" altLang="zh-TW" sz="2800" dirty="0" err="1" smtClean="0">
                <a:solidFill>
                  <a:srgbClr val="FFFF00"/>
                </a:solidFill>
                <a:latin typeface="Arial Unicode MS" panose="020B0604020202020204" pitchFamily="34" charset="-120"/>
                <a:ea typeface="Arial Unicode MS" panose="020B0604020202020204" pitchFamily="34" charset="-120"/>
                <a:cs typeface="Arial Unicode MS" panose="020B0604020202020204" pitchFamily="34" charset="-120"/>
              </a:rPr>
              <a:t>nmap</a:t>
            </a:r>
            <a:r>
              <a:rPr lang="en-US" altLang="zh-TW" sz="2800" dirty="0" smtClean="0">
                <a:solidFill>
                  <a:srgbClr val="FFFF00"/>
                </a:solidFill>
                <a:latin typeface="Arial Unicode MS" panose="020B0604020202020204" pitchFamily="34" charset="-120"/>
                <a:ea typeface="Arial Unicode MS" panose="020B0604020202020204" pitchFamily="34" charset="-120"/>
                <a:cs typeface="Arial Unicode MS" panose="020B0604020202020204" pitchFamily="34" charset="-120"/>
              </a:rPr>
              <a:t> NSE</a:t>
            </a:r>
            <a:r>
              <a:rPr lang="zh-TW" altLang="en-US" sz="2800" dirty="0" smtClean="0">
                <a:solidFill>
                  <a:srgbClr val="FFFF00"/>
                </a:solidFill>
                <a:latin typeface="Arial Unicode MS" panose="020B0604020202020204" pitchFamily="34" charset="-120"/>
                <a:ea typeface="Arial Unicode MS" panose="020B0604020202020204" pitchFamily="34" charset="-120"/>
                <a:cs typeface="Arial Unicode MS" panose="020B0604020202020204" pitchFamily="34" charset="-120"/>
              </a:rPr>
              <a:t>的</a:t>
            </a:r>
            <a:r>
              <a:rPr lang="zh-TW" altLang="en-US" sz="2800" dirty="0" smtClean="0">
                <a:solidFill>
                  <a:srgbClr val="FFFF00"/>
                </a:solidFill>
                <a:latin typeface="Blackadder ITC" panose="04020505051007020D02" pitchFamily="82" charset="0"/>
              </a:rPr>
              <a:t>漏洞掃描</a:t>
            </a:r>
            <a:r>
              <a:rPr lang="zh-TW" altLang="en-US" sz="2800" dirty="0">
                <a:solidFill>
                  <a:srgbClr val="FFFF00"/>
                </a:solidFill>
                <a:latin typeface="標楷體" panose="03000509000000000000" pitchFamily="65" charset="-120"/>
                <a:ea typeface="標楷體" panose="03000509000000000000" pitchFamily="65" charset="-120"/>
              </a:rPr>
              <a:t>技術</a:t>
            </a:r>
            <a:endParaRPr lang="en-US" altLang="zh-TW" sz="2800" dirty="0" smtClean="0">
              <a:solidFill>
                <a:srgbClr val="FFFF00"/>
              </a:solidFill>
              <a:latin typeface="Blackadder ITC" panose="04020505051007020D02" pitchFamily="82" charset="0"/>
            </a:endParaRPr>
          </a:p>
        </p:txBody>
      </p:sp>
      <p:sp>
        <p:nvSpPr>
          <p:cNvPr id="5" name="投影片編號版面配置區 4"/>
          <p:cNvSpPr>
            <a:spLocks noGrp="1"/>
          </p:cNvSpPr>
          <p:nvPr>
            <p:ph type="sldNum" sz="quarter" idx="12"/>
          </p:nvPr>
        </p:nvSpPr>
        <p:spPr/>
        <p:txBody>
          <a:bodyPr/>
          <a:lstStyle/>
          <a:p>
            <a:fld id="{B0DED505-F167-4564-ACED-9064B8F88B29}" type="slidenum">
              <a:rPr lang="zh-TW" altLang="en-US" smtClean="0"/>
              <a:t>52</a:t>
            </a:fld>
            <a:endParaRPr lang="zh-TW" altLang="en-US"/>
          </a:p>
        </p:txBody>
      </p:sp>
    </p:spTree>
    <p:extLst>
      <p:ext uri="{BB962C8B-B14F-4D97-AF65-F5344CB8AC3E}">
        <p14:creationId xmlns:p14="http://schemas.microsoft.com/office/powerpoint/2010/main" val="3483036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5462337"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28207" y="315074"/>
            <a:ext cx="3806910" cy="851990"/>
          </a:xfrm>
        </p:spPr>
        <p:txBody>
          <a:bodyPr/>
          <a:lstStyle/>
          <a:p>
            <a:r>
              <a:rPr lang="zh-TW" altLang="en-US" b="1" dirty="0" smtClean="0">
                <a:solidFill>
                  <a:srgbClr val="FF0000"/>
                </a:solidFill>
                <a:effectLst>
                  <a:outerShdw blurRad="38100" dist="38100" dir="2700000" algn="tl">
                    <a:srgbClr val="000000">
                      <a:alpha val="43137"/>
                    </a:srgbClr>
                  </a:outerShdw>
                </a:effectLst>
              </a:rPr>
              <a:t>網</a:t>
            </a:r>
            <a:r>
              <a:rPr lang="zh-TW" altLang="en-US" b="1" dirty="0">
                <a:solidFill>
                  <a:srgbClr val="FF0000"/>
                </a:solidFill>
                <a:effectLst>
                  <a:outerShdw blurRad="38100" dist="38100" dir="2700000" algn="tl">
                    <a:srgbClr val="000000">
                      <a:alpha val="43137"/>
                    </a:srgbClr>
                  </a:outerShdw>
                </a:effectLst>
              </a:rPr>
              <a:t>站</a:t>
            </a:r>
            <a:r>
              <a:rPr lang="zh-TW" altLang="en-US" dirty="0" smtClean="0"/>
              <a:t>漏洞掃描</a:t>
            </a:r>
            <a:endParaRPr lang="zh-TW" altLang="en-US" dirty="0"/>
          </a:p>
        </p:txBody>
      </p:sp>
      <p:pic>
        <p:nvPicPr>
          <p:cNvPr id="1026" name="Picture 2" descr="“linux”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1672" y="5087141"/>
            <a:ext cx="1307721" cy="978751"/>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3"/>
          <a:stretch>
            <a:fillRect/>
          </a:stretch>
        </p:blipFill>
        <p:spPr>
          <a:xfrm>
            <a:off x="10347158" y="5128734"/>
            <a:ext cx="1249544" cy="937158"/>
          </a:xfrm>
          <a:prstGeom prst="rect">
            <a:avLst/>
          </a:prstGeom>
        </p:spPr>
      </p:pic>
      <p:pic>
        <p:nvPicPr>
          <p:cNvPr id="1030" name="Picture 6" descr="“mysql security scanner”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1075" y="3489879"/>
            <a:ext cx="1661193" cy="10811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ache security scanner”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1417" y="1920258"/>
            <a:ext cx="1677152" cy="87363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接點 7"/>
          <p:cNvCxnSpPr/>
          <p:nvPr/>
        </p:nvCxnSpPr>
        <p:spPr>
          <a:xfrm>
            <a:off x="6688723" y="4879998"/>
            <a:ext cx="5317958" cy="2406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28206" y="6407990"/>
            <a:ext cx="8932361" cy="369332"/>
          </a:xfrm>
          <a:prstGeom prst="rect">
            <a:avLst/>
          </a:prstGeom>
        </p:spPr>
        <p:txBody>
          <a:bodyPr wrap="square">
            <a:spAutoFit/>
          </a:bodyPr>
          <a:lstStyle/>
          <a:p>
            <a:r>
              <a:rPr lang="en-US" altLang="zh-TW" dirty="0"/>
              <a:t>http://resources.infosecinstitute.com/14-popular-web-application-vulnerability-scanners/</a:t>
            </a:r>
            <a:endParaRPr lang="zh-TW" altLang="en-US" dirty="0"/>
          </a:p>
        </p:txBody>
      </p:sp>
      <p:pic>
        <p:nvPicPr>
          <p:cNvPr id="3" name="圖片 2"/>
          <p:cNvPicPr>
            <a:picLocks noChangeAspect="1"/>
          </p:cNvPicPr>
          <p:nvPr/>
        </p:nvPicPr>
        <p:blipFill>
          <a:blip r:embed="rId6"/>
          <a:stretch>
            <a:fillRect/>
          </a:stretch>
        </p:blipFill>
        <p:spPr>
          <a:xfrm>
            <a:off x="306241" y="1809480"/>
            <a:ext cx="2857500" cy="1143000"/>
          </a:xfrm>
          <a:prstGeom prst="rect">
            <a:avLst/>
          </a:prstGeom>
        </p:spPr>
      </p:pic>
      <p:pic>
        <p:nvPicPr>
          <p:cNvPr id="12" name="圖片 11"/>
          <p:cNvPicPr>
            <a:picLocks noChangeAspect="1"/>
          </p:cNvPicPr>
          <p:nvPr/>
        </p:nvPicPr>
        <p:blipFill>
          <a:blip r:embed="rId7"/>
          <a:stretch>
            <a:fillRect/>
          </a:stretch>
        </p:blipFill>
        <p:spPr>
          <a:xfrm>
            <a:off x="306241" y="3209959"/>
            <a:ext cx="4109347" cy="980368"/>
          </a:xfrm>
          <a:prstGeom prst="rect">
            <a:avLst/>
          </a:prstGeom>
          <a:ln>
            <a:noFill/>
          </a:ln>
          <a:effectLst>
            <a:outerShdw blurRad="292100" dist="139700" dir="2700000" algn="tl" rotWithShape="0">
              <a:srgbClr val="333333">
                <a:alpha val="65000"/>
              </a:srgbClr>
            </a:outerShdw>
          </a:effectLst>
        </p:spPr>
      </p:pic>
      <p:pic>
        <p:nvPicPr>
          <p:cNvPr id="13" name="Picture 2" descr="“ibm appscan”的图片搜索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317" y="4460022"/>
            <a:ext cx="1797598" cy="1791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0" name="Picture 2" descr="“node js security scanner”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31168" y="4595480"/>
            <a:ext cx="2503404" cy="156462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04306" y="1071361"/>
            <a:ext cx="2661370" cy="369332"/>
          </a:xfrm>
          <a:prstGeom prst="rect">
            <a:avLst/>
          </a:prstGeom>
        </p:spPr>
        <p:txBody>
          <a:bodyPr wrap="none">
            <a:spAutoFit/>
          </a:bodyPr>
          <a:lstStyle/>
          <a:p>
            <a:r>
              <a:rPr lang="en-US" altLang="zh-TW" dirty="0" smtClean="0"/>
              <a:t>Web </a:t>
            </a:r>
            <a:r>
              <a:rPr lang="en-US" altLang="zh-TW" dirty="0"/>
              <a:t>Vulnerability Scanner</a:t>
            </a:r>
            <a:endParaRPr lang="zh-TW" altLang="en-US" dirty="0"/>
          </a:p>
        </p:txBody>
      </p:sp>
      <p:sp>
        <p:nvSpPr>
          <p:cNvPr id="14" name="矩形 13"/>
          <p:cNvSpPr/>
          <p:nvPr/>
        </p:nvSpPr>
        <p:spPr>
          <a:xfrm>
            <a:off x="4235117" y="450324"/>
            <a:ext cx="7664115" cy="54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期待</a:t>
            </a:r>
            <a:r>
              <a:rPr lang="en-US" altLang="zh-TW" b="1" dirty="0" smtClean="0"/>
              <a:t>!! </a:t>
            </a:r>
            <a:r>
              <a:rPr lang="zh-TW" altLang="en-US" b="1" dirty="0" smtClean="0"/>
              <a:t>我們下一期的</a:t>
            </a:r>
            <a:r>
              <a:rPr lang="en-US" altLang="zh-TW" b="1" dirty="0" smtClean="0">
                <a:latin typeface="新細明體" panose="02020500000000000000" pitchFamily="18" charset="-120"/>
                <a:ea typeface="新細明體" panose="02020500000000000000" pitchFamily="18" charset="-120"/>
              </a:rPr>
              <a:t>【</a:t>
            </a:r>
            <a:r>
              <a:rPr lang="zh-TW" altLang="en-US" b="1" dirty="0"/>
              <a:t>網站安全實務課程</a:t>
            </a:r>
            <a:r>
              <a:rPr lang="en-US" altLang="zh-TW" b="1" dirty="0"/>
              <a:t>Web </a:t>
            </a:r>
            <a:r>
              <a:rPr lang="en-US" altLang="zh-TW" b="1" dirty="0" smtClean="0"/>
              <a:t>Hacking</a:t>
            </a:r>
            <a:r>
              <a:rPr lang="zh-TW" altLang="en-US" b="1" dirty="0"/>
              <a:t> </a:t>
            </a:r>
            <a:r>
              <a:rPr lang="en-US" altLang="zh-TW" b="1" dirty="0" smtClean="0"/>
              <a:t>and </a:t>
            </a:r>
            <a:r>
              <a:rPr lang="en-US" altLang="zh-TW" b="1" dirty="0"/>
              <a:t>exploitation</a:t>
            </a:r>
            <a:r>
              <a:rPr lang="en-US" altLang="zh-TW" b="1" dirty="0" smtClean="0">
                <a:latin typeface="新細明體" panose="02020500000000000000" pitchFamily="18" charset="-120"/>
                <a:ea typeface="新細明體" panose="02020500000000000000" pitchFamily="18" charset="-120"/>
              </a:rPr>
              <a:t>】</a:t>
            </a:r>
            <a:endParaRPr lang="zh-TW" altLang="en-US" b="1" dirty="0"/>
          </a:p>
        </p:txBody>
      </p:sp>
      <p:pic>
        <p:nvPicPr>
          <p:cNvPr id="2052" name="Picture 4" descr="“OWASP top 10”的图片搜索结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9837" y="120459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ode”的图片搜索结果"/>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8779" y="1487624"/>
            <a:ext cx="2356790" cy="1441570"/>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p:cNvPicPr>
            <a:picLocks noChangeAspect="1"/>
          </p:cNvPicPr>
          <p:nvPr/>
        </p:nvPicPr>
        <p:blipFill>
          <a:blip r:embed="rId12"/>
          <a:stretch>
            <a:fillRect/>
          </a:stretch>
        </p:blipFill>
        <p:spPr>
          <a:xfrm>
            <a:off x="9760944" y="3342314"/>
            <a:ext cx="1172428" cy="1376328"/>
          </a:xfrm>
          <a:prstGeom prst="rect">
            <a:avLst/>
          </a:prstGeom>
        </p:spPr>
      </p:pic>
      <p:sp>
        <p:nvSpPr>
          <p:cNvPr id="4" name="投影片編號版面配置區 3"/>
          <p:cNvSpPr>
            <a:spLocks noGrp="1"/>
          </p:cNvSpPr>
          <p:nvPr>
            <p:ph type="sldNum" sz="quarter" idx="12"/>
          </p:nvPr>
        </p:nvSpPr>
        <p:spPr/>
        <p:txBody>
          <a:bodyPr/>
          <a:lstStyle/>
          <a:p>
            <a:fld id="{B0DED505-F167-4564-ACED-9064B8F88B29}" type="slidenum">
              <a:rPr lang="zh-TW" altLang="en-US" smtClean="0"/>
              <a:t>53</a:t>
            </a:fld>
            <a:endParaRPr lang="zh-TW" altLang="en-US"/>
          </a:p>
        </p:txBody>
      </p:sp>
    </p:spTree>
    <p:extLst>
      <p:ext uri="{BB962C8B-B14F-4D97-AF65-F5344CB8AC3E}">
        <p14:creationId xmlns:p14="http://schemas.microsoft.com/office/powerpoint/2010/main" val="37926866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6265" y="241557"/>
            <a:ext cx="10768913" cy="1325563"/>
          </a:xfrm>
        </p:spPr>
        <p:txBody>
          <a:bodyPr>
            <a:normAutofit/>
          </a:bodyPr>
          <a:lstStyle/>
          <a:p>
            <a:r>
              <a:rPr lang="zh-TW" altLang="en-US" b="1" dirty="0" smtClean="0">
                <a:effectLst>
                  <a:outerShdw blurRad="38100" dist="38100" dir="2700000" algn="tl">
                    <a:srgbClr val="000000">
                      <a:alpha val="43137"/>
                    </a:srgbClr>
                  </a:outerShdw>
                </a:effectLst>
                <a:latin typeface="Blackadder ITC" panose="04020505051007020D02" pitchFamily="82" charset="0"/>
              </a:rPr>
              <a:t>此體驗營使用 </a:t>
            </a:r>
            <a:r>
              <a:rPr lang="en-US" altLang="zh-TW" b="1" dirty="0" err="1" smtClean="0">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nmap</a:t>
            </a:r>
            <a:r>
              <a:rPr lang="en-US" altLang="zh-TW" b="1" dirty="0" smtClean="0">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 NSE</a:t>
            </a:r>
            <a:r>
              <a:rPr lang="zh-TW" altLang="en-US" b="1" dirty="0" smtClean="0">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來進行</a:t>
            </a:r>
            <a:r>
              <a:rPr lang="zh-TW" altLang="en-US" b="1" dirty="0" smtClean="0">
                <a:effectLst>
                  <a:outerShdw blurRad="38100" dist="38100" dir="2700000" algn="tl">
                    <a:srgbClr val="000000">
                      <a:alpha val="43137"/>
                    </a:srgbClr>
                  </a:outerShdw>
                </a:effectLst>
                <a:latin typeface="Blackadder ITC" panose="04020505051007020D02" pitchFamily="82" charset="0"/>
              </a:rPr>
              <a:t>漏洞掃描</a:t>
            </a:r>
            <a:r>
              <a:rPr lang="en-US" altLang="zh-TW" b="1" dirty="0" smtClean="0">
                <a:effectLst>
                  <a:outerShdw blurRad="38100" dist="38100" dir="2700000" algn="tl">
                    <a:srgbClr val="000000">
                      <a:alpha val="43137"/>
                    </a:srgbClr>
                  </a:outerShdw>
                </a:effectLst>
                <a:latin typeface="Blackadder ITC" panose="04020505051007020D02" pitchFamily="82" charset="0"/>
              </a:rPr>
              <a:t/>
            </a:r>
            <a:br>
              <a:rPr lang="en-US" altLang="zh-TW" b="1" dirty="0" smtClean="0">
                <a:effectLst>
                  <a:outerShdw blurRad="38100" dist="38100" dir="2700000" algn="tl">
                    <a:srgbClr val="000000">
                      <a:alpha val="43137"/>
                    </a:srgbClr>
                  </a:outerShdw>
                </a:effectLst>
                <a:latin typeface="Blackadder ITC" panose="04020505051007020D02" pitchFamily="82" charset="0"/>
              </a:rPr>
            </a:br>
            <a:r>
              <a:rPr lang="en-US" altLang="zh-TW" dirty="0" err="1" smtClean="0"/>
              <a:t>Nmap</a:t>
            </a:r>
            <a:r>
              <a:rPr lang="en-US" altLang="zh-TW" dirty="0" smtClean="0"/>
              <a:t> Scripting Engine (NSE)</a:t>
            </a:r>
            <a:endParaRPr lang="zh-TW" altLang="en-US" dirty="0"/>
          </a:p>
        </p:txBody>
      </p:sp>
      <p:pic>
        <p:nvPicPr>
          <p:cNvPr id="4" name="內容版面配置區 3"/>
          <p:cNvPicPr>
            <a:picLocks noGrp="1" noChangeAspect="1"/>
          </p:cNvPicPr>
          <p:nvPr>
            <p:ph idx="1"/>
          </p:nvPr>
        </p:nvPicPr>
        <p:blipFill rotWithShape="1">
          <a:blip r:embed="rId2"/>
          <a:srcRect t="6699" r="30926" b="10001"/>
          <a:stretch/>
        </p:blipFill>
        <p:spPr>
          <a:xfrm>
            <a:off x="286265" y="2063159"/>
            <a:ext cx="4536823" cy="2963564"/>
          </a:xfrm>
          <a:prstGeom prst="rect">
            <a:avLst/>
          </a:prstGeom>
        </p:spPr>
      </p:pic>
      <p:sp>
        <p:nvSpPr>
          <p:cNvPr id="5" name="矩形 4"/>
          <p:cNvSpPr/>
          <p:nvPr/>
        </p:nvSpPr>
        <p:spPr>
          <a:xfrm>
            <a:off x="350854" y="1567120"/>
            <a:ext cx="5012141" cy="523220"/>
          </a:xfrm>
          <a:prstGeom prst="rect">
            <a:avLst/>
          </a:prstGeom>
          <a:solidFill>
            <a:srgbClr val="00B050"/>
          </a:solidFill>
        </p:spPr>
        <p:txBody>
          <a:bodyPr wrap="none">
            <a:spAutoFit/>
          </a:bodyPr>
          <a:lstStyle/>
          <a:p>
            <a:r>
              <a:rPr lang="en-US" altLang="zh-TW" sz="2800" dirty="0" smtClean="0">
                <a:solidFill>
                  <a:schemeClr val="bg1"/>
                </a:solidFill>
              </a:rPr>
              <a:t>https://nmap.org/book/nse.html</a:t>
            </a:r>
            <a:endParaRPr lang="zh-TW" altLang="en-US" sz="2800" dirty="0">
              <a:solidFill>
                <a:schemeClr val="bg1"/>
              </a:solidFill>
            </a:endParaRPr>
          </a:p>
        </p:txBody>
      </p:sp>
      <p:sp>
        <p:nvSpPr>
          <p:cNvPr id="3" name="矩形 2"/>
          <p:cNvSpPr/>
          <p:nvPr/>
        </p:nvSpPr>
        <p:spPr>
          <a:xfrm>
            <a:off x="4823088" y="2050525"/>
            <a:ext cx="7368912" cy="1569660"/>
          </a:xfrm>
          <a:prstGeom prst="rect">
            <a:avLst/>
          </a:prstGeom>
          <a:solidFill>
            <a:schemeClr val="accent4">
              <a:lumMod val="20000"/>
              <a:lumOff val="80000"/>
            </a:schemeClr>
          </a:solidFill>
        </p:spPr>
        <p:txBody>
          <a:bodyPr wrap="square">
            <a:spAutoFit/>
          </a:bodyPr>
          <a:lstStyle/>
          <a:p>
            <a:r>
              <a:rPr lang="en-US" altLang="zh-TW" sz="2400" b="1" dirty="0">
                <a:effectLst>
                  <a:outerShdw blurRad="38100" dist="38100" dir="2700000" algn="tl">
                    <a:srgbClr val="000000">
                      <a:alpha val="43137"/>
                    </a:srgbClr>
                  </a:outerShdw>
                </a:effectLst>
              </a:rPr>
              <a:t>NSE(</a:t>
            </a:r>
            <a:r>
              <a:rPr lang="en-US" altLang="zh-TW" sz="2400" b="1" dirty="0" err="1">
                <a:solidFill>
                  <a:srgbClr val="FF0000"/>
                </a:solidFill>
                <a:effectLst>
                  <a:outerShdw blurRad="38100" dist="38100" dir="2700000" algn="tl">
                    <a:srgbClr val="000000">
                      <a:alpha val="43137"/>
                    </a:srgbClr>
                  </a:outerShdw>
                </a:effectLst>
              </a:rPr>
              <a:t>N</a:t>
            </a:r>
            <a:r>
              <a:rPr lang="en-US" altLang="zh-TW" sz="2400" b="1" dirty="0" err="1">
                <a:effectLst>
                  <a:outerShdw blurRad="38100" dist="38100" dir="2700000" algn="tl">
                    <a:srgbClr val="000000">
                      <a:alpha val="43137"/>
                    </a:srgbClr>
                  </a:outerShdw>
                </a:effectLst>
              </a:rPr>
              <a:t>map</a:t>
            </a:r>
            <a:r>
              <a:rPr lang="en-US" altLang="zh-TW" sz="2400" b="1" dirty="0">
                <a:effectLst>
                  <a:outerShdw blurRad="38100" dist="38100" dir="2700000" algn="tl">
                    <a:srgbClr val="000000">
                      <a:alpha val="43137"/>
                    </a:srgbClr>
                  </a:outerShdw>
                </a:effectLst>
              </a:rPr>
              <a:t> </a:t>
            </a:r>
            <a:r>
              <a:rPr lang="en-US" altLang="zh-TW" sz="2400" b="1" dirty="0">
                <a:solidFill>
                  <a:srgbClr val="FF0000"/>
                </a:solidFill>
                <a:effectLst>
                  <a:outerShdw blurRad="38100" dist="38100" dir="2700000" algn="tl">
                    <a:srgbClr val="000000">
                      <a:alpha val="43137"/>
                    </a:srgbClr>
                  </a:outerShdw>
                </a:effectLst>
              </a:rPr>
              <a:t>S</a:t>
            </a:r>
            <a:r>
              <a:rPr lang="en-US" altLang="zh-TW" sz="2400" b="1" dirty="0">
                <a:effectLst>
                  <a:outerShdw blurRad="38100" dist="38100" dir="2700000" algn="tl">
                    <a:srgbClr val="000000">
                      <a:alpha val="43137"/>
                    </a:srgbClr>
                  </a:outerShdw>
                </a:effectLst>
              </a:rPr>
              <a:t>cript </a:t>
            </a:r>
            <a:r>
              <a:rPr lang="en-US" altLang="zh-TW" sz="2400" b="1" dirty="0">
                <a:solidFill>
                  <a:srgbClr val="FF0000"/>
                </a:solidFill>
                <a:effectLst>
                  <a:outerShdw blurRad="38100" dist="38100" dir="2700000" algn="tl">
                    <a:srgbClr val="000000">
                      <a:alpha val="43137"/>
                    </a:srgbClr>
                  </a:outerShdw>
                </a:effectLst>
              </a:rPr>
              <a:t>E</a:t>
            </a:r>
            <a:r>
              <a:rPr lang="en-US" altLang="zh-TW" sz="2400" b="1" dirty="0">
                <a:effectLst>
                  <a:outerShdw blurRad="38100" dist="38100" dir="2700000" algn="tl">
                    <a:srgbClr val="000000">
                      <a:alpha val="43137"/>
                    </a:srgbClr>
                  </a:outerShdw>
                </a:effectLst>
              </a:rPr>
              <a:t>ngine)</a:t>
            </a:r>
          </a:p>
          <a:p>
            <a:r>
              <a:rPr lang="en-US" altLang="zh-TW" sz="2400" b="1" dirty="0">
                <a:effectLst>
                  <a:outerShdw blurRad="38100" dist="38100" dir="2700000" algn="tl">
                    <a:srgbClr val="000000">
                      <a:alpha val="43137"/>
                    </a:srgbClr>
                  </a:outerShdw>
                </a:effectLst>
              </a:rPr>
              <a:t>–</a:t>
            </a:r>
            <a:r>
              <a:rPr lang="zh-TW" altLang="en-US" sz="2400" b="1" dirty="0">
                <a:effectLst>
                  <a:outerShdw blurRad="38100" dist="38100" dir="2700000" algn="tl">
                    <a:srgbClr val="000000">
                      <a:alpha val="43137"/>
                    </a:srgbClr>
                  </a:outerShdw>
                </a:effectLst>
              </a:rPr>
              <a:t>支援</a:t>
            </a:r>
            <a:r>
              <a:rPr lang="en-US" altLang="zh-TW" sz="2400" b="1" dirty="0" err="1" smtClean="0">
                <a:effectLst>
                  <a:outerShdw blurRad="38100" dist="38100" dir="2700000" algn="tl">
                    <a:srgbClr val="000000">
                      <a:alpha val="43137"/>
                    </a:srgbClr>
                  </a:outerShdw>
                </a:effectLst>
              </a:rPr>
              <a:t>Nmap</a:t>
            </a:r>
            <a:r>
              <a:rPr lang="zh-TW" altLang="en-US" sz="2400" b="1" dirty="0" smtClean="0">
                <a:effectLst>
                  <a:outerShdw blurRad="38100" dist="38100" dir="2700000" algn="tl">
                    <a:srgbClr val="000000">
                      <a:alpha val="43137"/>
                    </a:srgbClr>
                  </a:outerShdw>
                </a:effectLst>
              </a:rPr>
              <a:t> 網路</a:t>
            </a:r>
            <a:r>
              <a:rPr lang="zh-TW" altLang="en-US" sz="2400" b="1" dirty="0">
                <a:effectLst>
                  <a:outerShdw blurRad="38100" dist="38100" dir="2700000" algn="tl">
                    <a:srgbClr val="000000">
                      <a:alpha val="43137"/>
                    </a:srgbClr>
                  </a:outerShdw>
                </a:effectLst>
              </a:rPr>
              <a:t>發掘功能</a:t>
            </a:r>
          </a:p>
          <a:p>
            <a:r>
              <a:rPr lang="en-US" altLang="zh-TW" sz="2400" b="1" dirty="0">
                <a:effectLst>
                  <a:outerShdw blurRad="38100" dist="38100" dir="2700000" algn="tl">
                    <a:srgbClr val="000000">
                      <a:alpha val="43137"/>
                    </a:srgbClr>
                  </a:outerShdw>
                </a:effectLst>
              </a:rPr>
              <a:t>–</a:t>
            </a:r>
            <a:r>
              <a:rPr lang="zh-TW" altLang="en-US" sz="2400" b="1" dirty="0">
                <a:effectLst>
                  <a:outerShdw blurRad="38100" dist="38100" dir="2700000" algn="tl">
                    <a:srgbClr val="000000">
                      <a:alpha val="43137"/>
                    </a:srgbClr>
                  </a:outerShdw>
                </a:effectLst>
              </a:rPr>
              <a:t>支援</a:t>
            </a:r>
            <a:r>
              <a:rPr lang="en-US" altLang="zh-TW" sz="2400" b="1" dirty="0" err="1" smtClean="0">
                <a:effectLst>
                  <a:outerShdw blurRad="38100" dist="38100" dir="2700000" algn="tl">
                    <a:srgbClr val="000000">
                      <a:alpha val="43137"/>
                    </a:srgbClr>
                  </a:outerShdw>
                </a:effectLst>
              </a:rPr>
              <a:t>Nmap</a:t>
            </a:r>
            <a:r>
              <a:rPr lang="zh-TW" altLang="en-US" sz="2400" b="1" dirty="0" smtClean="0">
                <a:effectLst>
                  <a:outerShdw blurRad="38100" dist="38100" dir="2700000" algn="tl">
                    <a:srgbClr val="000000">
                      <a:alpha val="43137"/>
                    </a:srgbClr>
                  </a:outerShdw>
                </a:effectLst>
              </a:rPr>
              <a:t> 系統</a:t>
            </a:r>
            <a:r>
              <a:rPr lang="zh-TW" altLang="en-US" sz="2400" b="1" dirty="0">
                <a:effectLst>
                  <a:outerShdw blurRad="38100" dist="38100" dir="2700000" algn="tl">
                    <a:srgbClr val="000000">
                      <a:alpha val="43137"/>
                    </a:srgbClr>
                  </a:outerShdw>
                </a:effectLst>
              </a:rPr>
              <a:t>偵測判別功能</a:t>
            </a:r>
          </a:p>
          <a:p>
            <a:r>
              <a:rPr lang="en-US" altLang="zh-TW" sz="2400" b="1" dirty="0">
                <a:effectLst>
                  <a:outerShdw blurRad="38100" dist="38100" dir="2700000" algn="tl">
                    <a:srgbClr val="000000">
                      <a:alpha val="43137"/>
                    </a:srgbClr>
                  </a:outerShdw>
                </a:effectLst>
              </a:rPr>
              <a:t>–</a:t>
            </a:r>
            <a:r>
              <a:rPr lang="zh-TW" altLang="en-US" sz="2400" b="1" dirty="0">
                <a:effectLst>
                  <a:outerShdw blurRad="38100" dist="38100" dir="2700000" algn="tl">
                    <a:srgbClr val="000000">
                      <a:alpha val="43137"/>
                    </a:srgbClr>
                  </a:outerShdw>
                </a:effectLst>
              </a:rPr>
              <a:t>可自行撰寫檢測腳本、</a:t>
            </a:r>
            <a:r>
              <a:rPr lang="zh-TW" altLang="en-US" sz="2400" b="1" dirty="0" smtClean="0">
                <a:effectLst>
                  <a:outerShdw blurRad="38100" dist="38100" dir="2700000" algn="tl">
                    <a:srgbClr val="000000">
                      <a:alpha val="43137"/>
                    </a:srgbClr>
                  </a:outerShdw>
                </a:effectLst>
              </a:rPr>
              <a:t>使用網路</a:t>
            </a:r>
            <a:r>
              <a:rPr lang="zh-TW" altLang="en-US" sz="2400" b="1" dirty="0">
                <a:effectLst>
                  <a:outerShdw blurRad="38100" dist="38100" dir="2700000" algn="tl">
                    <a:srgbClr val="000000">
                      <a:alpha val="43137"/>
                    </a:srgbClr>
                  </a:outerShdw>
                </a:effectLst>
              </a:rPr>
              <a:t>上提供之</a:t>
            </a:r>
            <a:r>
              <a:rPr lang="zh-TW" altLang="en-US" sz="2400" b="1" dirty="0" smtClean="0">
                <a:effectLst>
                  <a:outerShdw blurRad="38100" dist="38100" dir="2700000" algn="tl">
                    <a:srgbClr val="000000">
                      <a:alpha val="43137"/>
                    </a:srgbClr>
                  </a:outerShdw>
                </a:effectLst>
              </a:rPr>
              <a:t>安全</a:t>
            </a:r>
            <a:r>
              <a:rPr lang="zh-TW" altLang="en-US" sz="2400" b="1" dirty="0">
                <a:effectLst>
                  <a:outerShdw blurRad="38100" dist="38100" dir="2700000" algn="tl">
                    <a:srgbClr val="000000">
                      <a:alpha val="43137"/>
                    </a:srgbClr>
                  </a:outerShdw>
                </a:effectLst>
              </a:rPr>
              <a:t>腳本</a:t>
            </a:r>
          </a:p>
        </p:txBody>
      </p:sp>
      <p:sp>
        <p:nvSpPr>
          <p:cNvPr id="6" name="標題 1"/>
          <p:cNvSpPr txBox="1">
            <a:spLocks/>
          </p:cNvSpPr>
          <p:nvPr/>
        </p:nvSpPr>
        <p:spPr>
          <a:xfrm>
            <a:off x="3154117" y="4558345"/>
            <a:ext cx="3724469" cy="468378"/>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200" b="1" dirty="0" smtClean="0">
                <a:solidFill>
                  <a:srgbClr val="FFFF00"/>
                </a:solidFill>
                <a:effectLst>
                  <a:outerShdw blurRad="38100" dist="38100" dir="2700000" algn="tl">
                    <a:srgbClr val="000000">
                      <a:alpha val="43137"/>
                    </a:srgbClr>
                  </a:outerShdw>
                </a:effectLst>
              </a:rPr>
              <a:t>NMAP </a:t>
            </a:r>
            <a:r>
              <a:rPr lang="en-US" altLang="zh-TW" sz="3200" b="1" dirty="0" err="1" smtClean="0">
                <a:solidFill>
                  <a:srgbClr val="FFFF00"/>
                </a:solidFill>
                <a:effectLst>
                  <a:outerShdw blurRad="38100" dist="38100" dir="2700000" algn="tl">
                    <a:srgbClr val="000000">
                      <a:alpha val="43137"/>
                    </a:srgbClr>
                  </a:outerShdw>
                </a:effectLst>
              </a:rPr>
              <a:t>nse</a:t>
            </a:r>
            <a:r>
              <a:rPr lang="en-US" altLang="zh-TW" sz="3200" b="1" dirty="0" smtClean="0">
                <a:solidFill>
                  <a:srgbClr val="FFFF00"/>
                </a:solidFill>
                <a:effectLst>
                  <a:outerShdw blurRad="38100" dist="38100" dir="2700000" algn="tl">
                    <a:srgbClr val="000000">
                      <a:alpha val="43137"/>
                    </a:srgbClr>
                  </a:outerShdw>
                </a:effectLst>
              </a:rPr>
              <a:t> </a:t>
            </a:r>
            <a:r>
              <a:rPr lang="zh-TW" altLang="en-US" sz="3200" b="1" dirty="0" smtClean="0">
                <a:solidFill>
                  <a:schemeClr val="bg1"/>
                </a:solidFill>
                <a:effectLst>
                  <a:outerShdw blurRad="38100" dist="38100" dir="2700000" algn="tl">
                    <a:srgbClr val="000000">
                      <a:alpha val="43137"/>
                    </a:srgbClr>
                  </a:outerShdw>
                </a:effectLst>
              </a:rPr>
              <a:t>指令</a:t>
            </a:r>
            <a:r>
              <a:rPr lang="zh-TW" altLang="en-US" sz="3200" b="1" dirty="0" smtClean="0">
                <a:solidFill>
                  <a:srgbClr val="FFFF00"/>
                </a:solidFill>
                <a:effectLst>
                  <a:outerShdw blurRad="38100" dist="38100" dir="2700000" algn="tl">
                    <a:srgbClr val="000000">
                      <a:alpha val="43137"/>
                    </a:srgbClr>
                  </a:outerShdw>
                </a:effectLst>
              </a:rPr>
              <a:t>格式</a:t>
            </a:r>
            <a:endParaRPr lang="zh-TW" altLang="en-US" sz="3200" b="1" dirty="0">
              <a:solidFill>
                <a:srgbClr val="FFFF00"/>
              </a:solidFill>
              <a:effectLst>
                <a:outerShdw blurRad="38100" dist="38100" dir="2700000" algn="tl">
                  <a:srgbClr val="000000">
                    <a:alpha val="43137"/>
                  </a:srgbClr>
                </a:outerShdw>
              </a:effectLst>
            </a:endParaRPr>
          </a:p>
        </p:txBody>
      </p:sp>
      <p:sp>
        <p:nvSpPr>
          <p:cNvPr id="7" name="矩形 6"/>
          <p:cNvSpPr/>
          <p:nvPr/>
        </p:nvSpPr>
        <p:spPr>
          <a:xfrm>
            <a:off x="3154117" y="4990902"/>
            <a:ext cx="8569584" cy="584775"/>
          </a:xfrm>
          <a:prstGeom prst="rect">
            <a:avLst/>
          </a:prstGeom>
          <a:solidFill>
            <a:schemeClr val="accent6">
              <a:lumMod val="20000"/>
              <a:lumOff val="80000"/>
            </a:schemeClr>
          </a:solidFill>
        </p:spPr>
        <p:txBody>
          <a:bodyPr wrap="square">
            <a:spAutoFit/>
          </a:bodyPr>
          <a:lstStyle/>
          <a:p>
            <a:r>
              <a:rPr lang="zh-TW" altLang="en-US" sz="3200" dirty="0"/>
              <a:t>nmap </a:t>
            </a:r>
            <a:r>
              <a:rPr lang="en-US" altLang="zh-TW" sz="3200" b="1" dirty="0" smtClean="0">
                <a:solidFill>
                  <a:srgbClr val="00B050"/>
                </a:solidFill>
                <a:effectLst>
                  <a:outerShdw blurRad="38100" dist="38100" dir="2700000" algn="tl">
                    <a:srgbClr val="000000">
                      <a:alpha val="43137"/>
                    </a:srgbClr>
                  </a:outerShdw>
                </a:effectLst>
              </a:rPr>
              <a:t>–</a:t>
            </a:r>
            <a:r>
              <a:rPr lang="zh-TW" altLang="en-US" sz="3200" b="1" dirty="0" smtClean="0">
                <a:solidFill>
                  <a:srgbClr val="7030A0"/>
                </a:solidFill>
                <a:effectLst>
                  <a:outerShdw blurRad="38100" dist="38100" dir="2700000" algn="tl">
                    <a:srgbClr val="000000">
                      <a:alpha val="43137"/>
                    </a:srgbClr>
                  </a:outerShdw>
                </a:effectLst>
              </a:rPr>
              <a:t>script</a:t>
            </a:r>
            <a:r>
              <a:rPr lang="zh-TW" altLang="en-US" sz="3200" b="1" dirty="0" smtClean="0">
                <a:solidFill>
                  <a:srgbClr val="00B050"/>
                </a:solidFill>
                <a:effectLst>
                  <a:outerShdw blurRad="38100" dist="38100" dir="2700000" algn="tl">
                    <a:srgbClr val="000000">
                      <a:alpha val="43137"/>
                    </a:srgbClr>
                  </a:outerShdw>
                </a:effectLst>
              </a:rPr>
              <a:t> </a:t>
            </a:r>
            <a:r>
              <a:rPr lang="en-US" altLang="zh-TW" sz="3200" b="1" dirty="0" smtClean="0">
                <a:solidFill>
                  <a:srgbClr val="7030A0"/>
                </a:solidFill>
                <a:effectLst>
                  <a:outerShdw blurRad="38100" dist="38100" dir="2700000" algn="tl">
                    <a:srgbClr val="000000">
                      <a:alpha val="43137"/>
                    </a:srgbClr>
                  </a:outerShdw>
                </a:effectLst>
              </a:rPr>
              <a:t>XXX</a:t>
            </a:r>
            <a:r>
              <a:rPr lang="zh-TW" altLang="en-US" sz="3200" b="1" dirty="0" smtClean="0">
                <a:solidFill>
                  <a:srgbClr val="00B050"/>
                </a:solidFill>
                <a:effectLst>
                  <a:outerShdw blurRad="38100" dist="38100" dir="2700000" algn="tl">
                    <a:srgbClr val="000000">
                      <a:alpha val="43137"/>
                    </a:srgbClr>
                  </a:outerShdw>
                </a:effectLst>
              </a:rPr>
              <a:t>  </a:t>
            </a:r>
            <a:r>
              <a:rPr lang="en-US" altLang="zh-TW" sz="3200" b="1" dirty="0" smtClean="0">
                <a:solidFill>
                  <a:srgbClr val="00B050"/>
                </a:solidFill>
                <a:effectLst>
                  <a:outerShdw blurRad="38100" dist="38100" dir="2700000" algn="tl">
                    <a:srgbClr val="000000">
                      <a:alpha val="43137"/>
                    </a:srgbClr>
                  </a:outerShdw>
                </a:effectLst>
              </a:rPr>
              <a:t>--</a:t>
            </a:r>
            <a:r>
              <a:rPr lang="en-US" altLang="zh-TW" sz="3200" b="1" dirty="0" smtClean="0">
                <a:solidFill>
                  <a:srgbClr val="7030A0"/>
                </a:solidFill>
                <a:effectLst>
                  <a:outerShdw blurRad="38100" dist="38100" dir="2700000" algn="tl">
                    <a:srgbClr val="000000">
                      <a:alpha val="43137"/>
                    </a:srgbClr>
                  </a:outerShdw>
                </a:effectLst>
              </a:rPr>
              <a:t>script-</a:t>
            </a:r>
            <a:r>
              <a:rPr lang="en-US" altLang="zh-TW" sz="3200" b="1" dirty="0" err="1" smtClean="0">
                <a:solidFill>
                  <a:srgbClr val="7030A0"/>
                </a:solidFill>
                <a:effectLst>
                  <a:outerShdw blurRad="38100" dist="38100" dir="2700000" algn="tl">
                    <a:srgbClr val="000000">
                      <a:alpha val="43137"/>
                    </a:srgbClr>
                  </a:outerShdw>
                </a:effectLst>
              </a:rPr>
              <a:t>args</a:t>
            </a:r>
            <a:r>
              <a:rPr lang="zh-TW" altLang="en-US" sz="3200" b="1" dirty="0">
                <a:solidFill>
                  <a:srgbClr val="00B050"/>
                </a:solidFill>
                <a:effectLst>
                  <a:outerShdw blurRad="38100" dist="38100" dir="2700000" algn="tl">
                    <a:srgbClr val="000000">
                      <a:alpha val="43137"/>
                    </a:srgbClr>
                  </a:outerShdw>
                </a:effectLst>
              </a:rPr>
              <a:t> </a:t>
            </a:r>
            <a:r>
              <a:rPr lang="en-US" altLang="zh-TW" sz="3200" b="1" dirty="0" smtClean="0">
                <a:solidFill>
                  <a:srgbClr val="7030A0"/>
                </a:solidFill>
                <a:effectLst>
                  <a:outerShdw blurRad="38100" dist="38100" dir="2700000" algn="tl">
                    <a:srgbClr val="000000">
                      <a:alpha val="43137"/>
                    </a:srgbClr>
                  </a:outerShdw>
                </a:effectLst>
              </a:rPr>
              <a:t>YYYYYY</a:t>
            </a:r>
            <a:r>
              <a:rPr lang="zh-TW" altLang="en-US" sz="3200" b="1" dirty="0" smtClean="0">
                <a:solidFill>
                  <a:srgbClr val="00B050"/>
                </a:solidFill>
                <a:effectLst>
                  <a:outerShdw blurRad="38100" dist="38100" dir="2700000" algn="tl">
                    <a:srgbClr val="000000">
                      <a:alpha val="43137"/>
                    </a:srgbClr>
                  </a:outerShdw>
                </a:effectLst>
              </a:rPr>
              <a:t>  </a:t>
            </a:r>
            <a:r>
              <a:rPr lang="en-US" altLang="zh-TW" sz="3200" dirty="0" smtClean="0">
                <a:solidFill>
                  <a:srgbClr val="FF0000"/>
                </a:solidFill>
              </a:rPr>
              <a:t>&lt;</a:t>
            </a:r>
            <a:r>
              <a:rPr lang="en-US" altLang="zh-TW" sz="3200" dirty="0">
                <a:solidFill>
                  <a:srgbClr val="FF0000"/>
                </a:solidFill>
              </a:rPr>
              <a:t>XP IP&gt;</a:t>
            </a:r>
          </a:p>
        </p:txBody>
      </p:sp>
      <p:sp>
        <p:nvSpPr>
          <p:cNvPr id="8" name="矩形 7"/>
          <p:cNvSpPr/>
          <p:nvPr/>
        </p:nvSpPr>
        <p:spPr>
          <a:xfrm>
            <a:off x="4279900" y="5451773"/>
            <a:ext cx="1981200" cy="369332"/>
          </a:xfrm>
          <a:prstGeom prst="rect">
            <a:avLst/>
          </a:prstGeom>
          <a:solidFill>
            <a:schemeClr val="tx1"/>
          </a:solidFill>
        </p:spPr>
        <p:txBody>
          <a:bodyPr wrap="square">
            <a:spAutoFit/>
          </a:bodyPr>
          <a:lstStyle/>
          <a:p>
            <a:pPr algn="ctr"/>
            <a:r>
              <a:rPr lang="en-US" altLang="zh-TW" b="1" dirty="0" err="1" smtClean="0">
                <a:solidFill>
                  <a:srgbClr val="FFFF00"/>
                </a:solidFill>
                <a:effectLst>
                  <a:outerShdw blurRad="38100" dist="38100" dir="2700000" algn="tl">
                    <a:srgbClr val="000000">
                      <a:alpha val="43137"/>
                    </a:srgbClr>
                  </a:outerShdw>
                </a:effectLst>
              </a:rPr>
              <a:t>nse</a:t>
            </a:r>
            <a:r>
              <a:rPr lang="en-US" altLang="zh-TW" b="1" dirty="0" smtClean="0">
                <a:solidFill>
                  <a:srgbClr val="FFFF00"/>
                </a:solidFill>
                <a:effectLst>
                  <a:outerShdw blurRad="38100" dist="38100" dir="2700000" algn="tl">
                    <a:srgbClr val="000000">
                      <a:alpha val="43137"/>
                    </a:srgbClr>
                  </a:outerShdw>
                </a:effectLst>
              </a:rPr>
              <a:t> </a:t>
            </a:r>
            <a:r>
              <a:rPr lang="zh-TW" altLang="en-US" b="1" dirty="0" smtClean="0">
                <a:solidFill>
                  <a:schemeClr val="bg1"/>
                </a:solidFill>
                <a:effectLst>
                  <a:outerShdw blurRad="38100" dist="38100" dir="2700000" algn="tl">
                    <a:srgbClr val="000000">
                      <a:alpha val="43137"/>
                    </a:srgbClr>
                  </a:outerShdw>
                </a:effectLst>
              </a:rPr>
              <a:t>指令</a:t>
            </a:r>
            <a:endParaRPr lang="zh-TW" altLang="en-US" dirty="0"/>
          </a:p>
        </p:txBody>
      </p:sp>
      <p:sp>
        <p:nvSpPr>
          <p:cNvPr id="9" name="矩形 8"/>
          <p:cNvSpPr/>
          <p:nvPr/>
        </p:nvSpPr>
        <p:spPr>
          <a:xfrm>
            <a:off x="6396282" y="5471073"/>
            <a:ext cx="3382717" cy="369332"/>
          </a:xfrm>
          <a:prstGeom prst="rect">
            <a:avLst/>
          </a:prstGeom>
          <a:solidFill>
            <a:schemeClr val="tx1"/>
          </a:solidFill>
        </p:spPr>
        <p:txBody>
          <a:bodyPr wrap="square">
            <a:spAutoFit/>
          </a:bodyPr>
          <a:lstStyle/>
          <a:p>
            <a:pPr algn="ctr"/>
            <a:r>
              <a:rPr lang="en-US" altLang="zh-TW" b="1" dirty="0" err="1" smtClean="0">
                <a:solidFill>
                  <a:srgbClr val="FFFF00"/>
                </a:solidFill>
                <a:effectLst>
                  <a:outerShdw blurRad="38100" dist="38100" dir="2700000" algn="tl">
                    <a:srgbClr val="000000">
                      <a:alpha val="43137"/>
                    </a:srgbClr>
                  </a:outerShdw>
                </a:effectLst>
              </a:rPr>
              <a:t>nse</a:t>
            </a:r>
            <a:r>
              <a:rPr lang="en-US" altLang="zh-TW" b="1" dirty="0" smtClean="0">
                <a:solidFill>
                  <a:srgbClr val="FFFF00"/>
                </a:solidFill>
                <a:effectLst>
                  <a:outerShdw blurRad="38100" dist="38100" dir="2700000" algn="tl">
                    <a:srgbClr val="000000">
                      <a:alpha val="43137"/>
                    </a:srgbClr>
                  </a:outerShdw>
                </a:effectLst>
              </a:rPr>
              <a:t> </a:t>
            </a:r>
            <a:r>
              <a:rPr lang="zh-TW" altLang="en-US" b="1" dirty="0" smtClean="0">
                <a:solidFill>
                  <a:schemeClr val="bg1"/>
                </a:solidFill>
                <a:effectLst>
                  <a:outerShdw blurRad="38100" dist="38100" dir="2700000" algn="tl">
                    <a:srgbClr val="000000">
                      <a:alpha val="43137"/>
                    </a:srgbClr>
                  </a:outerShdw>
                </a:effectLst>
              </a:rPr>
              <a:t>指令所使用的參數</a:t>
            </a:r>
            <a:endParaRPr lang="zh-TW" altLang="en-US" dirty="0"/>
          </a:p>
        </p:txBody>
      </p:sp>
      <p:sp>
        <p:nvSpPr>
          <p:cNvPr id="10" name="投影片編號版面配置區 9"/>
          <p:cNvSpPr>
            <a:spLocks noGrp="1"/>
          </p:cNvSpPr>
          <p:nvPr>
            <p:ph type="sldNum" sz="quarter" idx="12"/>
          </p:nvPr>
        </p:nvSpPr>
        <p:spPr/>
        <p:txBody>
          <a:bodyPr/>
          <a:lstStyle/>
          <a:p>
            <a:fld id="{B0DED505-F167-4564-ACED-9064B8F88B29}" type="slidenum">
              <a:rPr lang="zh-TW" altLang="en-US" smtClean="0"/>
              <a:t>54</a:t>
            </a:fld>
            <a:endParaRPr lang="zh-TW" altLang="en-US"/>
          </a:p>
        </p:txBody>
      </p:sp>
    </p:spTree>
    <p:extLst>
      <p:ext uri="{BB962C8B-B14F-4D97-AF65-F5344CB8AC3E}">
        <p14:creationId xmlns:p14="http://schemas.microsoft.com/office/powerpoint/2010/main" val="36045475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25" y="159221"/>
            <a:ext cx="10515600" cy="947353"/>
          </a:xfrm>
          <a:solidFill>
            <a:schemeClr val="accent4">
              <a:lumMod val="20000"/>
              <a:lumOff val="80000"/>
            </a:schemeClr>
          </a:solidFill>
        </p:spPr>
        <p:txBody>
          <a:bodyPr>
            <a:normAutofit fontScale="90000"/>
          </a:bodyPr>
          <a:lstStyle/>
          <a:p>
            <a:r>
              <a:rPr lang="zh-TW" altLang="en-US" dirty="0" smtClean="0"/>
              <a:t>打開瀏覽器輸入</a:t>
            </a:r>
            <a:r>
              <a:rPr lang="en-US" altLang="zh-TW" sz="3600" dirty="0" smtClean="0"/>
              <a:t>https://nmap.org/nsedoc/categories/exploit.html</a:t>
            </a:r>
            <a:endParaRPr lang="zh-TW" altLang="en-US" sz="3600" dirty="0"/>
          </a:p>
        </p:txBody>
      </p:sp>
      <p:pic>
        <p:nvPicPr>
          <p:cNvPr id="4" name="內容版面配置區 3"/>
          <p:cNvPicPr>
            <a:picLocks noGrp="1" noChangeAspect="1"/>
          </p:cNvPicPr>
          <p:nvPr>
            <p:ph idx="1"/>
          </p:nvPr>
        </p:nvPicPr>
        <p:blipFill rotWithShape="1">
          <a:blip r:embed="rId2"/>
          <a:srcRect t="6509" r="3854"/>
          <a:stretch/>
        </p:blipFill>
        <p:spPr>
          <a:xfrm>
            <a:off x="341870" y="1246665"/>
            <a:ext cx="7723647" cy="4068077"/>
          </a:xfrm>
          <a:prstGeom prst="rect">
            <a:avLst/>
          </a:prstGeom>
        </p:spPr>
      </p:pic>
      <p:pic>
        <p:nvPicPr>
          <p:cNvPr id="6" name="圖片 5"/>
          <p:cNvPicPr>
            <a:picLocks noChangeAspect="1"/>
          </p:cNvPicPr>
          <p:nvPr/>
        </p:nvPicPr>
        <p:blipFill>
          <a:blip r:embed="rId3"/>
          <a:stretch>
            <a:fillRect/>
          </a:stretch>
        </p:blipFill>
        <p:spPr>
          <a:xfrm>
            <a:off x="3785161" y="1246665"/>
            <a:ext cx="2755745" cy="5611335"/>
          </a:xfrm>
          <a:prstGeom prst="rect">
            <a:avLst/>
          </a:prstGeom>
        </p:spPr>
      </p:pic>
      <p:sp>
        <p:nvSpPr>
          <p:cNvPr id="7" name="向右箭號 6"/>
          <p:cNvSpPr/>
          <p:nvPr/>
        </p:nvSpPr>
        <p:spPr>
          <a:xfrm>
            <a:off x="2864708" y="3479119"/>
            <a:ext cx="700216" cy="53546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flipH="1">
            <a:off x="4639900" y="5314742"/>
            <a:ext cx="2343727" cy="5931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橢圓 8"/>
          <p:cNvSpPr/>
          <p:nvPr/>
        </p:nvSpPr>
        <p:spPr>
          <a:xfrm>
            <a:off x="3630827" y="5777476"/>
            <a:ext cx="963827" cy="5107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7028873" y="4648892"/>
            <a:ext cx="4627605" cy="8972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smtClean="0"/>
              <a:t>檢察系統是否有漏洞的</a:t>
            </a:r>
            <a:r>
              <a:rPr lang="en-US" altLang="zh-TW" sz="2800" dirty="0" smtClean="0"/>
              <a:t>NSE!</a:t>
            </a:r>
          </a:p>
          <a:p>
            <a:pPr algn="ctr"/>
            <a:r>
              <a:rPr lang="zh-TW" altLang="en-US" sz="2800" dirty="0" smtClean="0"/>
              <a:t>點進去看看</a:t>
            </a:r>
            <a:endParaRPr lang="zh-TW" altLang="en-US" sz="2800" dirty="0"/>
          </a:p>
        </p:txBody>
      </p:sp>
      <p:sp>
        <p:nvSpPr>
          <p:cNvPr id="13" name="爆炸 2 12"/>
          <p:cNvSpPr/>
          <p:nvPr/>
        </p:nvSpPr>
        <p:spPr>
          <a:xfrm>
            <a:off x="7365783" y="1993081"/>
            <a:ext cx="4493645" cy="208583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smtClean="0"/>
              <a:t>同學跟著做</a:t>
            </a:r>
            <a:r>
              <a:rPr lang="en-US" altLang="zh-TW" sz="3600" dirty="0" smtClean="0"/>
              <a:t>!</a:t>
            </a:r>
            <a:endParaRPr lang="zh-TW" altLang="en-US" sz="3600" dirty="0"/>
          </a:p>
        </p:txBody>
      </p:sp>
      <p:sp>
        <p:nvSpPr>
          <p:cNvPr id="3" name="投影片編號版面配置區 2"/>
          <p:cNvSpPr>
            <a:spLocks noGrp="1"/>
          </p:cNvSpPr>
          <p:nvPr>
            <p:ph type="sldNum" sz="quarter" idx="12"/>
          </p:nvPr>
        </p:nvSpPr>
        <p:spPr/>
        <p:txBody>
          <a:bodyPr/>
          <a:lstStyle/>
          <a:p>
            <a:fld id="{B0DED505-F167-4564-ACED-9064B8F88B29}" type="slidenum">
              <a:rPr lang="zh-TW" altLang="en-US" smtClean="0"/>
              <a:t>55</a:t>
            </a:fld>
            <a:endParaRPr lang="zh-TW" altLang="en-US"/>
          </a:p>
        </p:txBody>
      </p:sp>
    </p:spTree>
    <p:extLst>
      <p:ext uri="{BB962C8B-B14F-4D97-AF65-F5344CB8AC3E}">
        <p14:creationId xmlns:p14="http://schemas.microsoft.com/office/powerpoint/2010/main" val="2011858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5076" y="304801"/>
            <a:ext cx="11436178" cy="626076"/>
          </a:xfrm>
          <a:solidFill>
            <a:schemeClr val="accent4">
              <a:lumMod val="20000"/>
              <a:lumOff val="80000"/>
            </a:schemeClr>
          </a:solidFill>
        </p:spPr>
        <p:txBody>
          <a:bodyPr>
            <a:normAutofit fontScale="90000"/>
          </a:bodyPr>
          <a:lstStyle/>
          <a:p>
            <a:r>
              <a:rPr lang="zh-TW" altLang="en-US" b="1" dirty="0" smtClean="0"/>
              <a:t>好多的</a:t>
            </a:r>
            <a:r>
              <a:rPr lang="en-US" altLang="zh-TW" b="1" dirty="0" err="1" smtClean="0"/>
              <a:t>nse</a:t>
            </a:r>
            <a:r>
              <a:rPr lang="en-US" altLang="zh-TW" b="1" dirty="0" smtClean="0">
                <a:sym typeface="Wingdings" panose="05000000000000000000" pitchFamily="2" charset="2"/>
              </a:rPr>
              <a:t></a:t>
            </a:r>
            <a:r>
              <a:rPr lang="zh-TW" altLang="en-US" b="1" dirty="0" smtClean="0">
                <a:sym typeface="Wingdings" panose="05000000000000000000" pitchFamily="2" charset="2"/>
              </a:rPr>
              <a:t>找</a:t>
            </a:r>
            <a:r>
              <a:rPr lang="en-US" altLang="zh-TW" b="1" dirty="0" err="1" smtClean="0">
                <a:sym typeface="Wingdings" panose="05000000000000000000" pitchFamily="2" charset="2"/>
              </a:rPr>
              <a:t>smb</a:t>
            </a:r>
            <a:r>
              <a:rPr lang="en-US" altLang="zh-TW" b="1" dirty="0" smtClean="0">
                <a:sym typeface="Wingdings" panose="05000000000000000000" pitchFamily="2" charset="2"/>
              </a:rPr>
              <a:t>……</a:t>
            </a:r>
            <a:r>
              <a:rPr lang="zh-TW" altLang="en-US" b="1" dirty="0" smtClean="0">
                <a:sym typeface="Wingdings" panose="05000000000000000000" pitchFamily="2" charset="2"/>
              </a:rPr>
              <a:t>找到後再點進去看怎麼用</a:t>
            </a:r>
            <a:endParaRPr lang="zh-TW" altLang="en-US" b="1" dirty="0"/>
          </a:p>
        </p:txBody>
      </p:sp>
      <p:pic>
        <p:nvPicPr>
          <p:cNvPr id="4" name="內容版面配置區 3"/>
          <p:cNvPicPr>
            <a:picLocks noGrp="1" noChangeAspect="1"/>
          </p:cNvPicPr>
          <p:nvPr>
            <p:ph idx="1"/>
          </p:nvPr>
        </p:nvPicPr>
        <p:blipFill rotWithShape="1">
          <a:blip r:embed="rId2"/>
          <a:srcRect l="30721" t="9161" r="3444" b="14166"/>
          <a:stretch/>
        </p:blipFill>
        <p:spPr>
          <a:xfrm>
            <a:off x="543698" y="1351005"/>
            <a:ext cx="7926505" cy="5000368"/>
          </a:xfrm>
          <a:prstGeom prst="rect">
            <a:avLst/>
          </a:prstGeom>
        </p:spPr>
      </p:pic>
      <p:sp>
        <p:nvSpPr>
          <p:cNvPr id="5" name="向右箭號 4"/>
          <p:cNvSpPr/>
          <p:nvPr/>
        </p:nvSpPr>
        <p:spPr>
          <a:xfrm>
            <a:off x="-156518" y="3451653"/>
            <a:ext cx="700216" cy="53546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3"/>
          <a:stretch>
            <a:fillRect/>
          </a:stretch>
        </p:blipFill>
        <p:spPr>
          <a:xfrm>
            <a:off x="2935416" y="1427092"/>
            <a:ext cx="10061182" cy="4584581"/>
          </a:xfrm>
          <a:prstGeom prst="rect">
            <a:avLst/>
          </a:prstGeom>
        </p:spPr>
      </p:pic>
      <p:sp>
        <p:nvSpPr>
          <p:cNvPr id="3" name="矩形 2"/>
          <p:cNvSpPr/>
          <p:nvPr/>
        </p:nvSpPr>
        <p:spPr>
          <a:xfrm>
            <a:off x="543698" y="1905000"/>
            <a:ext cx="1247002" cy="34163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投影片編號版面配置區 6"/>
          <p:cNvSpPr>
            <a:spLocks noGrp="1"/>
          </p:cNvSpPr>
          <p:nvPr>
            <p:ph type="sldNum" sz="quarter" idx="12"/>
          </p:nvPr>
        </p:nvSpPr>
        <p:spPr/>
        <p:txBody>
          <a:bodyPr/>
          <a:lstStyle/>
          <a:p>
            <a:fld id="{B0DED505-F167-4564-ACED-9064B8F88B29}" type="slidenum">
              <a:rPr lang="zh-TW" altLang="en-US" smtClean="0"/>
              <a:t>56</a:t>
            </a:fld>
            <a:endParaRPr lang="zh-TW" altLang="en-US"/>
          </a:p>
        </p:txBody>
      </p:sp>
    </p:spTree>
    <p:extLst>
      <p:ext uri="{BB962C8B-B14F-4D97-AF65-F5344CB8AC3E}">
        <p14:creationId xmlns:p14="http://schemas.microsoft.com/office/powerpoint/2010/main" val="14431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98985" y="0"/>
            <a:ext cx="9693016" cy="861774"/>
          </a:xfrm>
          <a:prstGeom prst="rect">
            <a:avLst/>
          </a:prstGeom>
          <a:solidFill>
            <a:schemeClr val="accent6">
              <a:lumMod val="20000"/>
              <a:lumOff val="80000"/>
            </a:schemeClr>
          </a:solidFill>
        </p:spPr>
        <p:txBody>
          <a:bodyPr wrap="square">
            <a:spAutoFit/>
          </a:bodyPr>
          <a:lstStyle/>
          <a:p>
            <a:endParaRPr lang="en-US" altLang="zh-TW" dirty="0" smtClean="0"/>
          </a:p>
          <a:p>
            <a:r>
              <a:rPr lang="zh-TW" altLang="en-US" sz="3200" dirty="0" smtClean="0"/>
              <a:t>nmap </a:t>
            </a:r>
            <a:r>
              <a:rPr lang="en-US" altLang="zh-TW" sz="3200" b="1" dirty="0" smtClean="0">
                <a:solidFill>
                  <a:srgbClr val="00B050"/>
                </a:solidFill>
                <a:effectLst>
                  <a:outerShdw blurRad="38100" dist="38100" dir="2700000" algn="tl">
                    <a:srgbClr val="000000">
                      <a:alpha val="43137"/>
                    </a:srgbClr>
                  </a:outerShdw>
                </a:effectLst>
              </a:rPr>
              <a:t>–</a:t>
            </a:r>
            <a:r>
              <a:rPr lang="zh-TW" altLang="en-US" sz="3200" b="1" dirty="0" smtClean="0">
                <a:solidFill>
                  <a:srgbClr val="00B050"/>
                </a:solidFill>
                <a:effectLst>
                  <a:outerShdw blurRad="38100" dist="38100" dir="2700000" algn="tl">
                    <a:srgbClr val="000000">
                      <a:alpha val="43137"/>
                    </a:srgbClr>
                  </a:outerShdw>
                </a:effectLst>
              </a:rPr>
              <a:t>script smb-v</a:t>
            </a:r>
            <a:r>
              <a:rPr lang="zh-TW" altLang="en-US" sz="3200" b="1" dirty="0">
                <a:solidFill>
                  <a:srgbClr val="00B050"/>
                </a:solidFill>
                <a:effectLst>
                  <a:outerShdw blurRad="38100" dist="38100" dir="2700000" algn="tl">
                    <a:srgbClr val="000000">
                      <a:alpha val="43137"/>
                    </a:srgbClr>
                  </a:outerShdw>
                </a:effectLst>
              </a:rPr>
              <a:t>ul</a:t>
            </a:r>
            <a:r>
              <a:rPr lang="zh-TW" altLang="en-US" sz="3200" b="1" dirty="0" smtClean="0">
                <a:solidFill>
                  <a:srgbClr val="00B050"/>
                </a:solidFill>
                <a:effectLst>
                  <a:outerShdw blurRad="38100" dist="38100" dir="2700000" algn="tl">
                    <a:srgbClr val="000000">
                      <a:alpha val="43137"/>
                    </a:srgbClr>
                  </a:outerShdw>
                </a:effectLst>
              </a:rPr>
              <a:t>n</a:t>
            </a:r>
            <a:r>
              <a:rPr lang="en-US" altLang="zh-TW" sz="3200" b="1" dirty="0" smtClean="0">
                <a:solidFill>
                  <a:srgbClr val="00B050"/>
                </a:solidFill>
                <a:effectLst>
                  <a:outerShdw blurRad="38100" dist="38100" dir="2700000" algn="tl">
                    <a:srgbClr val="000000">
                      <a:alpha val="43137"/>
                    </a:srgbClr>
                  </a:outerShdw>
                </a:effectLst>
              </a:rPr>
              <a:t>-ms08-067.</a:t>
            </a:r>
            <a:r>
              <a:rPr lang="en-US" altLang="zh-TW" sz="3200" b="1" dirty="0" smtClean="0">
                <a:solidFill>
                  <a:srgbClr val="FF0000"/>
                </a:solidFill>
                <a:effectLst>
                  <a:outerShdw blurRad="38100" dist="38100" dir="2700000" algn="tl">
                    <a:srgbClr val="000000">
                      <a:alpha val="43137"/>
                    </a:srgbClr>
                  </a:outerShdw>
                </a:effectLst>
              </a:rPr>
              <a:t>nse</a:t>
            </a:r>
            <a:r>
              <a:rPr lang="zh-TW" altLang="en-US" sz="3200" b="1" dirty="0" smtClean="0">
                <a:solidFill>
                  <a:srgbClr val="00B050"/>
                </a:solidFill>
                <a:effectLst>
                  <a:outerShdw blurRad="38100" dist="38100" dir="2700000" algn="tl">
                    <a:srgbClr val="000000">
                      <a:alpha val="43137"/>
                    </a:srgbClr>
                  </a:outerShdw>
                </a:effectLst>
              </a:rPr>
              <a:t>  </a:t>
            </a:r>
            <a:r>
              <a:rPr lang="en-US" altLang="zh-TW" sz="3200" b="1" dirty="0">
                <a:effectLst>
                  <a:outerShdw blurRad="38100" dist="38100" dir="2700000" algn="tl">
                    <a:srgbClr val="000000">
                      <a:alpha val="43137"/>
                    </a:srgbClr>
                  </a:outerShdw>
                </a:effectLst>
              </a:rPr>
              <a:t>-</a:t>
            </a:r>
            <a:r>
              <a:rPr lang="en-US" altLang="zh-TW" sz="3200" b="1" dirty="0" smtClean="0">
                <a:effectLst>
                  <a:outerShdw blurRad="38100" dist="38100" dir="2700000" algn="tl">
                    <a:srgbClr val="000000">
                      <a:alpha val="43137"/>
                    </a:srgbClr>
                  </a:outerShdw>
                </a:effectLst>
              </a:rPr>
              <a:t>p445</a:t>
            </a:r>
            <a:r>
              <a:rPr lang="zh-TW" altLang="en-US" sz="3200" b="1" dirty="0" smtClean="0">
                <a:effectLst>
                  <a:outerShdw blurRad="38100" dist="38100" dir="2700000" algn="tl">
                    <a:srgbClr val="000000">
                      <a:alpha val="43137"/>
                    </a:srgbClr>
                  </a:outerShdw>
                </a:effectLst>
              </a:rPr>
              <a:t>     </a:t>
            </a:r>
            <a:r>
              <a:rPr lang="en-US" altLang="zh-TW" sz="3200" dirty="0" smtClean="0">
                <a:solidFill>
                  <a:srgbClr val="FF0000"/>
                </a:solidFill>
              </a:rPr>
              <a:t>&lt;</a:t>
            </a:r>
            <a:r>
              <a:rPr lang="en-US" altLang="zh-TW" sz="3200" dirty="0">
                <a:solidFill>
                  <a:srgbClr val="FF0000"/>
                </a:solidFill>
              </a:rPr>
              <a:t>XP IP&gt;</a:t>
            </a:r>
          </a:p>
        </p:txBody>
      </p:sp>
      <p:pic>
        <p:nvPicPr>
          <p:cNvPr id="6" name="圖片 5"/>
          <p:cNvPicPr>
            <a:picLocks noChangeAspect="1"/>
          </p:cNvPicPr>
          <p:nvPr/>
        </p:nvPicPr>
        <p:blipFill rotWithShape="1">
          <a:blip r:embed="rId2"/>
          <a:srcRect t="56004" r="7734"/>
          <a:stretch/>
        </p:blipFill>
        <p:spPr>
          <a:xfrm>
            <a:off x="4437959" y="1143962"/>
            <a:ext cx="4579042" cy="995133"/>
          </a:xfrm>
          <a:prstGeom prst="rect">
            <a:avLst/>
          </a:prstGeom>
        </p:spPr>
      </p:pic>
      <p:sp>
        <p:nvSpPr>
          <p:cNvPr id="8" name="剪去對角線角落矩形 7"/>
          <p:cNvSpPr/>
          <p:nvPr/>
        </p:nvSpPr>
        <p:spPr>
          <a:xfrm>
            <a:off x="0" y="0"/>
            <a:ext cx="2498984" cy="867747"/>
          </a:xfrm>
          <a:prstGeom prst="snip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dirty="0" smtClean="0"/>
              <a:t>執行看</a:t>
            </a:r>
            <a:r>
              <a:rPr lang="zh-TW" altLang="en-US" sz="4000" dirty="0"/>
              <a:t>看</a:t>
            </a:r>
          </a:p>
        </p:txBody>
      </p:sp>
      <p:sp>
        <p:nvSpPr>
          <p:cNvPr id="9" name="投影片編號版面配置區 8"/>
          <p:cNvSpPr>
            <a:spLocks noGrp="1"/>
          </p:cNvSpPr>
          <p:nvPr>
            <p:ph type="sldNum" sz="quarter" idx="12"/>
          </p:nvPr>
        </p:nvSpPr>
        <p:spPr/>
        <p:txBody>
          <a:bodyPr/>
          <a:lstStyle/>
          <a:p>
            <a:fld id="{B0DED505-F167-4564-ACED-9064B8F88B29}" type="slidenum">
              <a:rPr lang="zh-TW" altLang="en-US" smtClean="0"/>
              <a:t>57</a:t>
            </a:fld>
            <a:endParaRPr lang="zh-TW" altLang="en-US"/>
          </a:p>
        </p:txBody>
      </p:sp>
      <p:sp>
        <p:nvSpPr>
          <p:cNvPr id="10" name="矩形 9"/>
          <p:cNvSpPr/>
          <p:nvPr/>
        </p:nvSpPr>
        <p:spPr>
          <a:xfrm>
            <a:off x="107259" y="1143962"/>
            <a:ext cx="4020242" cy="584775"/>
          </a:xfrm>
          <a:prstGeom prst="rect">
            <a:avLst/>
          </a:prstGeom>
          <a:noFill/>
        </p:spPr>
        <p:txBody>
          <a:bodyPr wrap="square">
            <a:spAutoFit/>
          </a:bodyPr>
          <a:lstStyle/>
          <a:p>
            <a:r>
              <a:rPr lang="zh-TW" altLang="en-US" sz="3200" dirty="0" smtClean="0">
                <a:effectLst>
                  <a:outerShdw blurRad="38100" dist="38100" dir="2700000" algn="tl">
                    <a:srgbClr val="000000">
                      <a:alpha val="43137"/>
                    </a:srgbClr>
                  </a:outerShdw>
                </a:effectLst>
              </a:rPr>
              <a:t>第一種漏洞確認方式：</a:t>
            </a:r>
            <a:endParaRPr lang="en-US" altLang="zh-TW" sz="3200" dirty="0">
              <a:solidFill>
                <a:srgbClr val="FF0000"/>
              </a:solidFill>
              <a:effectLst>
                <a:outerShdw blurRad="38100" dist="38100" dir="2700000" algn="tl">
                  <a:srgbClr val="000000">
                    <a:alpha val="43137"/>
                  </a:srgbClr>
                </a:outerShdw>
              </a:effectLst>
            </a:endParaRPr>
          </a:p>
        </p:txBody>
      </p:sp>
      <p:pic>
        <p:nvPicPr>
          <p:cNvPr id="2" name="圖片 1"/>
          <p:cNvPicPr>
            <a:picLocks noChangeAspect="1"/>
          </p:cNvPicPr>
          <p:nvPr/>
        </p:nvPicPr>
        <p:blipFill>
          <a:blip r:embed="rId3"/>
          <a:stretch>
            <a:fillRect/>
          </a:stretch>
        </p:blipFill>
        <p:spPr>
          <a:xfrm>
            <a:off x="389989" y="2004951"/>
            <a:ext cx="8627011" cy="4790873"/>
          </a:xfrm>
          <a:prstGeom prst="rect">
            <a:avLst/>
          </a:prstGeom>
        </p:spPr>
      </p:pic>
      <p:sp>
        <p:nvSpPr>
          <p:cNvPr id="11" name="矩形 10"/>
          <p:cNvSpPr/>
          <p:nvPr/>
        </p:nvSpPr>
        <p:spPr>
          <a:xfrm>
            <a:off x="9555893" y="3448944"/>
            <a:ext cx="2385143"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zh-TW" altLang="en-US" sz="2500" dirty="0" smtClean="0"/>
              <a:t>確定此</a:t>
            </a:r>
            <a:r>
              <a:rPr lang="en-US" altLang="zh-TW" sz="2500" dirty="0" smtClean="0"/>
              <a:t>IP</a:t>
            </a:r>
            <a:r>
              <a:rPr lang="zh-TW" altLang="en-US" sz="2500" dirty="0" smtClean="0"/>
              <a:t>具有</a:t>
            </a:r>
            <a:r>
              <a:rPr lang="en-US" altLang="zh-TW" sz="2500" dirty="0" smtClean="0"/>
              <a:t>ms08_067</a:t>
            </a:r>
            <a:r>
              <a:rPr lang="zh-TW" altLang="en-US" sz="2500" dirty="0" smtClean="0"/>
              <a:t>漏洞。</a:t>
            </a:r>
            <a:endParaRPr lang="zh-TW" altLang="en-US" sz="2500" dirty="0"/>
          </a:p>
        </p:txBody>
      </p:sp>
      <p:cxnSp>
        <p:nvCxnSpPr>
          <p:cNvPr id="12" name="直線單箭頭接點 11"/>
          <p:cNvCxnSpPr>
            <a:endCxn id="11" idx="1"/>
          </p:cNvCxnSpPr>
          <p:nvPr/>
        </p:nvCxnSpPr>
        <p:spPr>
          <a:xfrm flipV="1">
            <a:off x="2498984" y="3879831"/>
            <a:ext cx="7056909" cy="7810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圓角矩形 3"/>
          <p:cNvSpPr/>
          <p:nvPr/>
        </p:nvSpPr>
        <p:spPr>
          <a:xfrm>
            <a:off x="1422400" y="2476500"/>
            <a:ext cx="4368800" cy="342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56067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15218" t="19984" r="1938" b="5766"/>
          <a:stretch/>
        </p:blipFill>
        <p:spPr>
          <a:xfrm>
            <a:off x="319216" y="1320800"/>
            <a:ext cx="9040685" cy="5406265"/>
          </a:xfrm>
          <a:prstGeom prst="rect">
            <a:avLst/>
          </a:prstGeom>
        </p:spPr>
      </p:pic>
      <p:sp>
        <p:nvSpPr>
          <p:cNvPr id="7" name="矩形 6"/>
          <p:cNvSpPr/>
          <p:nvPr/>
        </p:nvSpPr>
        <p:spPr>
          <a:xfrm>
            <a:off x="9555893" y="3448944"/>
            <a:ext cx="2385143"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zh-TW" altLang="en-US" sz="2500" dirty="0" smtClean="0"/>
              <a:t>確定此</a:t>
            </a:r>
            <a:r>
              <a:rPr lang="en-US" altLang="zh-TW" sz="2500" dirty="0" smtClean="0"/>
              <a:t>IP</a:t>
            </a:r>
            <a:r>
              <a:rPr lang="zh-TW" altLang="en-US" sz="2500" dirty="0" smtClean="0"/>
              <a:t>具有</a:t>
            </a:r>
            <a:r>
              <a:rPr lang="en-US" altLang="zh-TW" sz="2500" dirty="0" smtClean="0"/>
              <a:t>ms08_067</a:t>
            </a:r>
            <a:r>
              <a:rPr lang="zh-TW" altLang="en-US" sz="2500" dirty="0" smtClean="0"/>
              <a:t>漏洞。</a:t>
            </a:r>
            <a:endParaRPr lang="zh-TW" altLang="en-US" sz="2500" dirty="0"/>
          </a:p>
        </p:txBody>
      </p:sp>
      <p:cxnSp>
        <p:nvCxnSpPr>
          <p:cNvPr id="8" name="直線單箭頭接點 7"/>
          <p:cNvCxnSpPr>
            <a:endCxn id="7" idx="1"/>
          </p:cNvCxnSpPr>
          <p:nvPr/>
        </p:nvCxnSpPr>
        <p:spPr>
          <a:xfrm>
            <a:off x="2298358" y="3618470"/>
            <a:ext cx="7257535" cy="2613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74191" y="651262"/>
            <a:ext cx="11322567" cy="584775"/>
          </a:xfrm>
          <a:prstGeom prst="rect">
            <a:avLst/>
          </a:prstGeom>
          <a:solidFill>
            <a:schemeClr val="accent6">
              <a:lumMod val="20000"/>
              <a:lumOff val="80000"/>
            </a:schemeClr>
          </a:solidFill>
        </p:spPr>
        <p:txBody>
          <a:bodyPr wrap="square">
            <a:spAutoFit/>
          </a:bodyPr>
          <a:lstStyle/>
          <a:p>
            <a:r>
              <a:rPr lang="zh-TW" altLang="en-US" sz="3200" dirty="0"/>
              <a:t>nmap </a:t>
            </a:r>
            <a:r>
              <a:rPr lang="en-US" altLang="zh-TW" sz="3200" b="1" dirty="0" smtClean="0">
                <a:solidFill>
                  <a:srgbClr val="00B050"/>
                </a:solidFill>
                <a:effectLst>
                  <a:outerShdw blurRad="38100" dist="38100" dir="2700000" algn="tl">
                    <a:srgbClr val="000000">
                      <a:alpha val="43137"/>
                    </a:srgbClr>
                  </a:outerShdw>
                </a:effectLst>
              </a:rPr>
              <a:t>--</a:t>
            </a:r>
            <a:r>
              <a:rPr lang="zh-TW" altLang="en-US" sz="3200" b="1" dirty="0" smtClean="0">
                <a:solidFill>
                  <a:srgbClr val="00B050"/>
                </a:solidFill>
                <a:effectLst>
                  <a:outerShdw blurRad="38100" dist="38100" dir="2700000" algn="tl">
                    <a:srgbClr val="000000">
                      <a:alpha val="43137"/>
                    </a:srgbClr>
                  </a:outerShdw>
                </a:effectLst>
              </a:rPr>
              <a:t>script </a:t>
            </a:r>
            <a:r>
              <a:rPr lang="en-US" altLang="zh-TW" sz="3200" b="1" dirty="0" err="1" smtClean="0">
                <a:solidFill>
                  <a:srgbClr val="00B050"/>
                </a:solidFill>
                <a:effectLst>
                  <a:outerShdw blurRad="38100" dist="38100" dir="2700000" algn="tl">
                    <a:srgbClr val="000000">
                      <a:alpha val="43137"/>
                    </a:srgbClr>
                  </a:outerShdw>
                </a:effectLst>
              </a:rPr>
              <a:t>vuln</a:t>
            </a:r>
            <a:r>
              <a:rPr lang="zh-TW" altLang="en-US" sz="3200" b="1" dirty="0" smtClean="0">
                <a:solidFill>
                  <a:srgbClr val="00B050"/>
                </a:solidFill>
                <a:effectLst>
                  <a:outerShdw blurRad="38100" dist="38100" dir="2700000" algn="tl">
                    <a:srgbClr val="000000">
                      <a:alpha val="43137"/>
                    </a:srgbClr>
                  </a:outerShdw>
                </a:effectLst>
              </a:rPr>
              <a:t>  </a:t>
            </a:r>
            <a:r>
              <a:rPr lang="en-US" altLang="zh-TW" sz="3200" dirty="0" smtClean="0">
                <a:solidFill>
                  <a:srgbClr val="FF0000"/>
                </a:solidFill>
              </a:rPr>
              <a:t>&lt;</a:t>
            </a:r>
            <a:r>
              <a:rPr lang="en-US" altLang="zh-TW" sz="3200" dirty="0">
                <a:solidFill>
                  <a:srgbClr val="FF0000"/>
                </a:solidFill>
              </a:rPr>
              <a:t>XP IP&gt;</a:t>
            </a:r>
          </a:p>
        </p:txBody>
      </p:sp>
      <p:sp>
        <p:nvSpPr>
          <p:cNvPr id="6" name="爆炸 2 5"/>
          <p:cNvSpPr/>
          <p:nvPr/>
        </p:nvSpPr>
        <p:spPr>
          <a:xfrm>
            <a:off x="6821790" y="104042"/>
            <a:ext cx="5272215" cy="26608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smtClean="0"/>
              <a:t>同學跟著做</a:t>
            </a:r>
            <a:r>
              <a:rPr lang="en-US" altLang="zh-TW" sz="5400" dirty="0" smtClean="0"/>
              <a:t>!</a:t>
            </a:r>
            <a:endParaRPr lang="zh-TW" altLang="en-US" sz="5400" dirty="0"/>
          </a:p>
        </p:txBody>
      </p:sp>
      <p:sp>
        <p:nvSpPr>
          <p:cNvPr id="9" name="矩形 8"/>
          <p:cNvSpPr/>
          <p:nvPr/>
        </p:nvSpPr>
        <p:spPr>
          <a:xfrm>
            <a:off x="221558" y="66487"/>
            <a:ext cx="4439341" cy="584775"/>
          </a:xfrm>
          <a:prstGeom prst="rect">
            <a:avLst/>
          </a:prstGeom>
          <a:noFill/>
        </p:spPr>
        <p:txBody>
          <a:bodyPr wrap="square">
            <a:spAutoFit/>
          </a:bodyPr>
          <a:lstStyle/>
          <a:p>
            <a:r>
              <a:rPr lang="zh-TW" altLang="en-US" sz="3200" dirty="0" smtClean="0">
                <a:effectLst>
                  <a:outerShdw blurRad="38100" dist="38100" dir="2700000" algn="tl">
                    <a:srgbClr val="000000">
                      <a:alpha val="43137"/>
                    </a:srgbClr>
                  </a:outerShdw>
                </a:effectLst>
              </a:rPr>
              <a:t>第二種漏洞確認方式：</a:t>
            </a:r>
            <a:endParaRPr lang="en-US" altLang="zh-TW" sz="3200" dirty="0">
              <a:solidFill>
                <a:srgbClr val="FF0000"/>
              </a:solidFill>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B0DED505-F167-4564-ACED-9064B8F88B29}" type="slidenum">
              <a:rPr lang="zh-TW" altLang="en-US" smtClean="0"/>
              <a:t>58</a:t>
            </a:fld>
            <a:endParaRPr lang="zh-TW" altLang="en-US"/>
          </a:p>
        </p:txBody>
      </p:sp>
    </p:spTree>
    <p:extLst>
      <p:ext uri="{BB962C8B-B14F-4D97-AF65-F5344CB8AC3E}">
        <p14:creationId xmlns:p14="http://schemas.microsoft.com/office/powerpoint/2010/main" val="2518191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176678" y="679101"/>
            <a:ext cx="3360215" cy="523220"/>
          </a:xfrm>
          <a:prstGeom prst="rect">
            <a:avLst/>
          </a:prstGeom>
        </p:spPr>
        <p:txBody>
          <a:bodyPr wrap="none">
            <a:spAutoFit/>
          </a:bodyPr>
          <a:lstStyle/>
          <a:p>
            <a:r>
              <a:rPr lang="zh-TW" altLang="en-US" sz="2800" b="1" dirty="0" smtClean="0">
                <a:solidFill>
                  <a:srgbClr val="00B050"/>
                </a:solidFill>
                <a:effectLst>
                  <a:outerShdw blurRad="38100" dist="38100" dir="2700000" algn="tl">
                    <a:srgbClr val="000000">
                      <a:alpha val="43137"/>
                    </a:srgbClr>
                  </a:outerShdw>
                </a:effectLst>
              </a:rPr>
              <a:t>smb</a:t>
            </a:r>
            <a:r>
              <a:rPr lang="zh-TW" altLang="en-US" sz="2800" b="1" dirty="0">
                <a:solidFill>
                  <a:srgbClr val="00B050"/>
                </a:solidFill>
                <a:effectLst>
                  <a:outerShdw blurRad="38100" dist="38100" dir="2700000" algn="tl">
                    <a:srgbClr val="000000">
                      <a:alpha val="43137"/>
                    </a:srgbClr>
                  </a:outerShdw>
                </a:effectLst>
              </a:rPr>
              <a:t>-check-vuln</a:t>
            </a:r>
            <a:r>
              <a:rPr lang="zh-TW" altLang="en-US" sz="2800" b="1" dirty="0" smtClean="0">
                <a:solidFill>
                  <a:srgbClr val="00B050"/>
                </a:solidFill>
                <a:effectLst>
                  <a:outerShdw blurRad="38100" dist="38100" dir="2700000" algn="tl">
                    <a:srgbClr val="000000">
                      <a:alpha val="43137"/>
                    </a:srgbClr>
                  </a:outerShdw>
                </a:effectLst>
              </a:rPr>
              <a:t>s</a:t>
            </a:r>
            <a:r>
              <a:rPr lang="en-US" altLang="zh-TW" sz="2800" b="1" dirty="0" smtClean="0">
                <a:solidFill>
                  <a:srgbClr val="00B050"/>
                </a:solidFill>
                <a:effectLst>
                  <a:outerShdw blurRad="38100" dist="38100" dir="2700000" algn="tl">
                    <a:srgbClr val="000000">
                      <a:alpha val="43137"/>
                    </a:srgbClr>
                  </a:outerShdw>
                </a:effectLst>
              </a:rPr>
              <a:t>.</a:t>
            </a:r>
            <a:r>
              <a:rPr lang="en-US" altLang="zh-TW" sz="2800" b="1" dirty="0" err="1" smtClean="0">
                <a:solidFill>
                  <a:srgbClr val="FF0000"/>
                </a:solidFill>
                <a:effectLst>
                  <a:outerShdw blurRad="38100" dist="38100" dir="2700000" algn="tl">
                    <a:srgbClr val="000000">
                      <a:alpha val="43137"/>
                    </a:srgbClr>
                  </a:outerShdw>
                </a:effectLst>
              </a:rPr>
              <a:t>nse</a:t>
            </a:r>
            <a:r>
              <a:rPr lang="zh-TW" altLang="en-US" sz="2800" b="1" dirty="0" smtClean="0">
                <a:solidFill>
                  <a:srgbClr val="00B050"/>
                </a:solidFill>
                <a:effectLst>
                  <a:outerShdw blurRad="38100" dist="38100" dir="2700000" algn="tl">
                    <a:srgbClr val="000000">
                      <a:alpha val="43137"/>
                    </a:srgbClr>
                  </a:outerShdw>
                </a:effectLst>
              </a:rPr>
              <a:t> </a:t>
            </a:r>
            <a:endParaRPr lang="zh-TW" altLang="en-US" sz="2800" dirty="0"/>
          </a:p>
        </p:txBody>
      </p:sp>
      <p:sp>
        <p:nvSpPr>
          <p:cNvPr id="3" name="矩形 2"/>
          <p:cNvSpPr/>
          <p:nvPr/>
        </p:nvSpPr>
        <p:spPr>
          <a:xfrm>
            <a:off x="-1103097" y="7378243"/>
            <a:ext cx="184731" cy="523220"/>
          </a:xfrm>
          <a:prstGeom prst="rect">
            <a:avLst/>
          </a:prstGeom>
          <a:solidFill>
            <a:schemeClr val="tx1"/>
          </a:solidFill>
        </p:spPr>
        <p:txBody>
          <a:bodyPr wrap="none">
            <a:spAutoFit/>
          </a:bodyPr>
          <a:lstStyle/>
          <a:p>
            <a:endParaRPr lang="zh-TW" altLang="en-US" sz="2800" dirty="0">
              <a:solidFill>
                <a:schemeClr val="bg1"/>
              </a:solidFill>
            </a:endParaRPr>
          </a:p>
        </p:txBody>
      </p:sp>
      <p:pic>
        <p:nvPicPr>
          <p:cNvPr id="4" name="圖片 3"/>
          <p:cNvPicPr>
            <a:picLocks noChangeAspect="1"/>
          </p:cNvPicPr>
          <p:nvPr/>
        </p:nvPicPr>
        <p:blipFill rotWithShape="1">
          <a:blip r:embed="rId2"/>
          <a:srcRect l="5466"/>
          <a:stretch/>
        </p:blipFill>
        <p:spPr>
          <a:xfrm>
            <a:off x="7734300" y="166668"/>
            <a:ext cx="3788734" cy="6551631"/>
          </a:xfrm>
          <a:prstGeom prst="rect">
            <a:avLst/>
          </a:prstGeom>
        </p:spPr>
      </p:pic>
      <p:sp>
        <p:nvSpPr>
          <p:cNvPr id="6" name="矩形 5"/>
          <p:cNvSpPr/>
          <p:nvPr/>
        </p:nvSpPr>
        <p:spPr>
          <a:xfrm>
            <a:off x="392598" y="128601"/>
            <a:ext cx="5390578" cy="707886"/>
          </a:xfrm>
          <a:prstGeom prst="rect">
            <a:avLst/>
          </a:prstGeom>
        </p:spPr>
        <p:txBody>
          <a:bodyPr wrap="none">
            <a:spAutoFit/>
          </a:bodyPr>
          <a:lstStyle/>
          <a:p>
            <a:r>
              <a:rPr lang="en-US" altLang="zh-TW" sz="4000" dirty="0" smtClean="0"/>
              <a:t>NSE(</a:t>
            </a:r>
            <a:r>
              <a:rPr lang="en-US" altLang="zh-TW" sz="4000" dirty="0" err="1" smtClean="0"/>
              <a:t>Nmap</a:t>
            </a:r>
            <a:r>
              <a:rPr lang="en-US" altLang="zh-TW" sz="4000" dirty="0" smtClean="0"/>
              <a:t> Script Engine)</a:t>
            </a:r>
            <a:endParaRPr lang="en-US" altLang="zh-TW" sz="4000" dirty="0"/>
          </a:p>
        </p:txBody>
      </p:sp>
      <p:pic>
        <p:nvPicPr>
          <p:cNvPr id="7" name="圖片 6"/>
          <p:cNvPicPr>
            <a:picLocks noChangeAspect="1"/>
          </p:cNvPicPr>
          <p:nvPr/>
        </p:nvPicPr>
        <p:blipFill>
          <a:blip r:embed="rId3"/>
          <a:stretch>
            <a:fillRect/>
          </a:stretch>
        </p:blipFill>
        <p:spPr>
          <a:xfrm>
            <a:off x="1476821" y="3265683"/>
            <a:ext cx="6088245" cy="3363716"/>
          </a:xfrm>
          <a:prstGeom prst="rect">
            <a:avLst/>
          </a:prstGeom>
        </p:spPr>
      </p:pic>
      <p:sp>
        <p:nvSpPr>
          <p:cNvPr id="11" name="標題 1"/>
          <p:cNvSpPr txBox="1">
            <a:spLocks/>
          </p:cNvSpPr>
          <p:nvPr/>
        </p:nvSpPr>
        <p:spPr>
          <a:xfrm>
            <a:off x="216820" y="1044935"/>
            <a:ext cx="7341701" cy="24274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ü"/>
            </a:pPr>
            <a:r>
              <a:rPr lang="en-US" altLang="zh-TW" sz="2400" b="1" dirty="0" err="1" smtClean="0">
                <a:effectLst>
                  <a:outerShdw blurRad="38100" dist="38100" dir="2700000" algn="tl">
                    <a:srgbClr val="000000">
                      <a:alpha val="43137"/>
                    </a:srgbClr>
                  </a:outerShdw>
                </a:effectLst>
              </a:rPr>
              <a:t>Nmap</a:t>
            </a:r>
            <a:r>
              <a:rPr lang="zh-TW" altLang="en-US" sz="2400" b="1" dirty="0">
                <a:effectLst>
                  <a:outerShdw blurRad="38100" dist="38100" dir="2700000" algn="tl">
                    <a:srgbClr val="000000">
                      <a:alpha val="43137"/>
                    </a:srgbClr>
                  </a:outerShdw>
                </a:effectLst>
              </a:rPr>
              <a:t> </a:t>
            </a:r>
            <a:r>
              <a:rPr lang="en-US" altLang="zh-TW" sz="2400" b="1" dirty="0" smtClean="0">
                <a:effectLst>
                  <a:outerShdw blurRad="38100" dist="38100" dir="2700000" algn="tl">
                    <a:srgbClr val="000000">
                      <a:alpha val="43137"/>
                    </a:srgbClr>
                  </a:outerShdw>
                </a:effectLst>
              </a:rPr>
              <a:t>NSE</a:t>
            </a:r>
            <a:r>
              <a:rPr lang="zh-TW" altLang="en-US" sz="2400" b="1" dirty="0" smtClean="0">
                <a:effectLst>
                  <a:outerShdw blurRad="38100" dist="38100" dir="2700000" algn="tl">
                    <a:srgbClr val="000000">
                      <a:alpha val="43137"/>
                    </a:srgbClr>
                  </a:outerShdw>
                </a:effectLst>
              </a:rPr>
              <a:t>提供你執行腳本程式</a:t>
            </a:r>
            <a:r>
              <a:rPr lang="en-US" altLang="zh-TW" sz="2400" b="1" dirty="0" smtClean="0">
                <a:effectLst>
                  <a:outerShdw blurRad="38100" dist="38100" dir="2700000" algn="tl">
                    <a:srgbClr val="000000">
                      <a:alpha val="43137"/>
                    </a:srgbClr>
                  </a:outerShdw>
                </a:effectLst>
              </a:rPr>
              <a:t>(script)</a:t>
            </a:r>
            <a:r>
              <a:rPr lang="zh-TW" altLang="en-US" sz="2400" b="1" dirty="0" smtClean="0">
                <a:effectLst>
                  <a:outerShdw blurRad="38100" dist="38100" dir="2700000" algn="tl">
                    <a:srgbClr val="000000">
                      <a:alpha val="43137"/>
                    </a:srgbClr>
                  </a:outerShdw>
                </a:effectLst>
              </a:rPr>
              <a:t>環境</a:t>
            </a:r>
            <a:endParaRPr lang="en-US" altLang="zh-TW" sz="2400" b="1" dirty="0" smtClean="0">
              <a:effectLst>
                <a:outerShdw blurRad="38100" dist="38100" dir="2700000" algn="tl">
                  <a:srgbClr val="000000">
                    <a:alpha val="43137"/>
                  </a:srgbClr>
                </a:outerShdw>
              </a:effectLst>
            </a:endParaRPr>
          </a:p>
          <a:p>
            <a:pPr marL="342900" indent="-342900">
              <a:buFont typeface="Wingdings" panose="05000000000000000000" pitchFamily="2" charset="2"/>
              <a:buChar char="ü"/>
            </a:pPr>
            <a:r>
              <a:rPr lang="en-US" altLang="zh-TW" sz="2400" b="1" dirty="0" err="1" smtClean="0">
                <a:effectLst>
                  <a:outerShdw blurRad="38100" dist="38100" dir="2700000" algn="tl">
                    <a:srgbClr val="000000">
                      <a:alpha val="43137"/>
                    </a:srgbClr>
                  </a:outerShdw>
                </a:effectLst>
              </a:rPr>
              <a:t>Nmap</a:t>
            </a:r>
            <a:r>
              <a:rPr lang="zh-TW" altLang="en-US" sz="2400" b="1" dirty="0" smtClean="0">
                <a:effectLst>
                  <a:outerShdw blurRad="38100" dist="38100" dir="2700000" algn="tl">
                    <a:srgbClr val="000000">
                      <a:alpha val="43137"/>
                    </a:srgbClr>
                  </a:outerShdw>
                </a:effectLst>
              </a:rPr>
              <a:t> </a:t>
            </a:r>
            <a:r>
              <a:rPr lang="en-US" altLang="zh-TW" sz="2400" b="1" dirty="0" smtClean="0">
                <a:effectLst>
                  <a:outerShdw blurRad="38100" dist="38100" dir="2700000" algn="tl">
                    <a:srgbClr val="000000">
                      <a:alpha val="43137"/>
                    </a:srgbClr>
                  </a:outerShdw>
                </a:effectLst>
              </a:rPr>
              <a:t>NSE</a:t>
            </a:r>
            <a:r>
              <a:rPr lang="zh-TW" altLang="en-US" sz="2400" b="1" dirty="0" smtClean="0">
                <a:effectLst>
                  <a:outerShdw blurRad="38100" dist="38100" dir="2700000" algn="tl">
                    <a:srgbClr val="000000">
                      <a:alpha val="43137"/>
                    </a:srgbClr>
                  </a:outerShdw>
                </a:effectLst>
              </a:rPr>
              <a:t>的</a:t>
            </a:r>
            <a:r>
              <a:rPr lang="zh-TW" altLang="en-US" sz="2400" b="1" dirty="0" smtClean="0">
                <a:solidFill>
                  <a:srgbClr val="C00000"/>
                </a:solidFill>
                <a:effectLst>
                  <a:outerShdw blurRad="38100" dist="38100" dir="2700000" algn="tl">
                    <a:srgbClr val="000000">
                      <a:alpha val="43137"/>
                    </a:srgbClr>
                  </a:outerShdw>
                </a:effectLst>
              </a:rPr>
              <a:t>腳本程式</a:t>
            </a:r>
            <a:r>
              <a:rPr lang="en-US" altLang="zh-TW" sz="2400" b="1" dirty="0" smtClean="0">
                <a:solidFill>
                  <a:srgbClr val="C00000"/>
                </a:solidFill>
                <a:effectLst>
                  <a:outerShdw blurRad="38100" dist="38100" dir="2700000" algn="tl">
                    <a:srgbClr val="000000">
                      <a:alpha val="43137"/>
                    </a:srgbClr>
                  </a:outerShdw>
                </a:effectLst>
              </a:rPr>
              <a:t>(script)</a:t>
            </a:r>
            <a:r>
              <a:rPr lang="zh-TW" altLang="en-US" sz="2400" b="1" dirty="0" smtClean="0">
                <a:effectLst>
                  <a:outerShdw blurRad="38100" dist="38100" dir="2700000" algn="tl">
                    <a:srgbClr val="000000">
                      <a:alpha val="43137"/>
                    </a:srgbClr>
                  </a:outerShdw>
                </a:effectLst>
              </a:rPr>
              <a:t>是使用</a:t>
            </a:r>
            <a:r>
              <a:rPr lang="en-US" altLang="zh-TW" sz="2400" b="1" dirty="0" smtClean="0">
                <a:solidFill>
                  <a:srgbClr val="FF0000"/>
                </a:solidFill>
                <a:effectLst>
                  <a:outerShdw blurRad="38100" dist="38100" dir="2700000" algn="tl">
                    <a:srgbClr val="000000">
                      <a:alpha val="43137"/>
                    </a:srgbClr>
                  </a:outerShdw>
                </a:effectLst>
              </a:rPr>
              <a:t>LUA</a:t>
            </a:r>
            <a:r>
              <a:rPr lang="zh-TW" altLang="en-US" sz="2400" b="1" dirty="0" smtClean="0">
                <a:solidFill>
                  <a:srgbClr val="FF0000"/>
                </a:solidFill>
                <a:effectLst>
                  <a:outerShdw blurRad="38100" dist="38100" dir="2700000" algn="tl">
                    <a:srgbClr val="000000">
                      <a:alpha val="43137"/>
                    </a:srgbClr>
                  </a:outerShdw>
                </a:effectLst>
              </a:rPr>
              <a:t>程式</a:t>
            </a:r>
            <a:r>
              <a:rPr lang="zh-TW" altLang="en-US" sz="2400" b="1" dirty="0" smtClean="0">
                <a:effectLst>
                  <a:outerShdw blurRad="38100" dist="38100" dir="2700000" algn="tl">
                    <a:srgbClr val="000000">
                      <a:alpha val="43137"/>
                    </a:srgbClr>
                  </a:outerShdw>
                </a:effectLst>
              </a:rPr>
              <a:t>開發的</a:t>
            </a:r>
            <a:endParaRPr lang="en-US" altLang="zh-TW" sz="2400" b="1" dirty="0" smtClean="0">
              <a:effectLst>
                <a:outerShdw blurRad="38100" dist="38100" dir="2700000" algn="tl">
                  <a:srgbClr val="000000">
                    <a:alpha val="43137"/>
                  </a:srgbClr>
                </a:outerShdw>
              </a:effectLst>
            </a:endParaRPr>
          </a:p>
          <a:p>
            <a:pPr marL="342900" indent="-342900">
              <a:buFont typeface="Wingdings" panose="05000000000000000000" pitchFamily="2" charset="2"/>
              <a:buChar char="ü"/>
            </a:pPr>
            <a:r>
              <a:rPr lang="zh-TW" altLang="en-US" sz="2400" b="1" dirty="0" smtClean="0">
                <a:solidFill>
                  <a:srgbClr val="C00000"/>
                </a:solidFill>
                <a:effectLst>
                  <a:outerShdw blurRad="38100" dist="38100" dir="2700000" algn="tl">
                    <a:srgbClr val="000000">
                      <a:alpha val="43137"/>
                    </a:srgbClr>
                  </a:outerShdw>
                </a:effectLst>
              </a:rPr>
              <a:t>不同版本會有新增與刪除狀況</a:t>
            </a:r>
            <a:endParaRPr lang="en-US" altLang="zh-TW" sz="2400" b="1" dirty="0" smtClean="0">
              <a:solidFill>
                <a:srgbClr val="C00000"/>
              </a:solidFill>
              <a:effectLst>
                <a:outerShdw blurRad="38100" dist="38100" dir="2700000" algn="tl">
                  <a:srgbClr val="000000">
                    <a:alpha val="43137"/>
                  </a:srgbClr>
                </a:outerShdw>
              </a:effectLst>
            </a:endParaRPr>
          </a:p>
          <a:p>
            <a:pPr marL="342900" indent="-342900">
              <a:buFont typeface="Wingdings" panose="05000000000000000000" pitchFamily="2" charset="2"/>
              <a:buChar char="ü"/>
            </a:pPr>
            <a:r>
              <a:rPr lang="zh-TW" altLang="en-US" sz="2400" b="1" dirty="0" smtClean="0">
                <a:effectLst>
                  <a:outerShdw blurRad="38100" dist="38100" dir="2700000" algn="tl">
                    <a:srgbClr val="000000">
                      <a:alpha val="43137"/>
                    </a:srgbClr>
                  </a:outerShdw>
                </a:effectLst>
              </a:rPr>
              <a:t>早期</a:t>
            </a:r>
            <a:r>
              <a:rPr lang="en-US" altLang="zh-TW" sz="2400" b="1" dirty="0" err="1" smtClean="0">
                <a:effectLst>
                  <a:outerShdw blurRad="38100" dist="38100" dir="2700000" algn="tl">
                    <a:srgbClr val="000000">
                      <a:alpha val="43137"/>
                    </a:srgbClr>
                  </a:outerShdw>
                </a:effectLst>
              </a:rPr>
              <a:t>nmap</a:t>
            </a:r>
            <a:r>
              <a:rPr lang="zh-TW" altLang="en-US" sz="2400" b="1" dirty="0" smtClean="0">
                <a:effectLst>
                  <a:outerShdw blurRad="38100" dist="38100" dir="2700000" algn="tl">
                    <a:srgbClr val="000000">
                      <a:alpha val="43137"/>
                    </a:srgbClr>
                  </a:outerShdw>
                </a:effectLst>
              </a:rPr>
              <a:t>支援的</a:t>
            </a:r>
            <a:r>
              <a:rPr lang="en-US" altLang="zh-TW" sz="2400" b="1" dirty="0" err="1" smtClean="0">
                <a:effectLst>
                  <a:outerShdw blurRad="38100" dist="38100" dir="2700000" algn="tl">
                    <a:srgbClr val="000000">
                      <a:alpha val="43137"/>
                    </a:srgbClr>
                  </a:outerShdw>
                </a:effectLst>
              </a:rPr>
              <a:t>nse</a:t>
            </a:r>
            <a:r>
              <a:rPr lang="zh-TW" altLang="en-US" sz="2400" b="1" dirty="0" smtClean="0">
                <a:effectLst>
                  <a:outerShdw blurRad="38100" dist="38100" dir="2700000" algn="tl">
                    <a:srgbClr val="000000">
                      <a:alpha val="43137"/>
                    </a:srgbClr>
                  </a:outerShdw>
                </a:effectLst>
              </a:rPr>
              <a:t>是smb-check-vulns</a:t>
            </a:r>
            <a:r>
              <a:rPr lang="en-US" altLang="zh-TW" sz="2400" b="1" dirty="0" smtClean="0">
                <a:effectLst>
                  <a:outerShdw blurRad="38100" dist="38100" dir="2700000" algn="tl">
                    <a:srgbClr val="000000">
                      <a:alpha val="43137"/>
                    </a:srgbClr>
                  </a:outerShdw>
                </a:effectLst>
              </a:rPr>
              <a:t>.</a:t>
            </a:r>
            <a:r>
              <a:rPr lang="en-US" altLang="zh-TW" sz="2400" b="1" dirty="0" err="1" smtClean="0">
                <a:effectLst>
                  <a:outerShdw blurRad="38100" dist="38100" dir="2700000" algn="tl">
                    <a:srgbClr val="000000">
                      <a:alpha val="43137"/>
                    </a:srgbClr>
                  </a:outerShdw>
                </a:effectLst>
              </a:rPr>
              <a:t>nse</a:t>
            </a:r>
            <a:r>
              <a:rPr lang="en-US" altLang="zh-TW" sz="2400" b="1" dirty="0" smtClean="0">
                <a:effectLst>
                  <a:outerShdw blurRad="38100" dist="38100" dir="2700000" algn="tl">
                    <a:srgbClr val="000000">
                      <a:alpha val="43137"/>
                    </a:srgbClr>
                  </a:outerShdw>
                </a:effectLst>
                <a:sym typeface="Wingdings" panose="05000000000000000000" pitchFamily="2" charset="2"/>
              </a:rPr>
              <a:t></a:t>
            </a:r>
            <a:r>
              <a:rPr lang="zh-TW" altLang="en-US" sz="2400" b="1" dirty="0" smtClean="0">
                <a:effectLst>
                  <a:outerShdw blurRad="38100" dist="38100" dir="2700000" algn="tl">
                    <a:srgbClr val="000000">
                      <a:alpha val="43137"/>
                    </a:srgbClr>
                  </a:outerShdw>
                </a:effectLst>
                <a:sym typeface="Wingdings" panose="05000000000000000000" pitchFamily="2" charset="2"/>
              </a:rPr>
              <a:t>可以一次找相關漏洞</a:t>
            </a:r>
            <a:r>
              <a:rPr lang="zh-TW" altLang="en-US" sz="2400" b="1" dirty="0" smtClean="0">
                <a:effectLst>
                  <a:outerShdw blurRad="38100" dist="38100" dir="2700000" algn="tl">
                    <a:srgbClr val="000000">
                      <a:alpha val="43137"/>
                    </a:srgbClr>
                  </a:outerShdw>
                </a:effectLst>
              </a:rPr>
              <a:t> ！新版的</a:t>
            </a:r>
            <a:r>
              <a:rPr lang="en-US" altLang="zh-TW" sz="2400" b="1" dirty="0" err="1" smtClean="0">
                <a:effectLst>
                  <a:outerShdw blurRad="38100" dist="38100" dir="2700000" algn="tl">
                    <a:srgbClr val="000000">
                      <a:alpha val="43137"/>
                    </a:srgbClr>
                  </a:outerShdw>
                </a:effectLst>
              </a:rPr>
              <a:t>nmap</a:t>
            </a:r>
            <a:r>
              <a:rPr lang="zh-TW" altLang="en-US" sz="2400" b="1" dirty="0" smtClean="0">
                <a:effectLst>
                  <a:outerShdw blurRad="38100" dist="38100" dir="2700000" algn="tl">
                    <a:srgbClr val="000000">
                      <a:alpha val="43137"/>
                    </a:srgbClr>
                  </a:outerShdw>
                </a:effectLst>
              </a:rPr>
              <a:t>已經取消這個</a:t>
            </a:r>
            <a:r>
              <a:rPr lang="zh-TW" altLang="en-US" sz="2400" b="1" dirty="0" smtClean="0">
                <a:solidFill>
                  <a:srgbClr val="C00000"/>
                </a:solidFill>
                <a:effectLst>
                  <a:outerShdw blurRad="38100" dist="38100" dir="2700000" algn="tl">
                    <a:srgbClr val="000000">
                      <a:alpha val="43137"/>
                    </a:srgbClr>
                  </a:outerShdw>
                </a:effectLst>
              </a:rPr>
              <a:t>腳本程式</a:t>
            </a:r>
            <a:r>
              <a:rPr lang="en-US" altLang="zh-TW" sz="2400" b="1" dirty="0" smtClean="0">
                <a:solidFill>
                  <a:srgbClr val="C00000"/>
                </a:solidFill>
                <a:effectLst>
                  <a:outerShdw blurRad="38100" dist="38100" dir="2700000" algn="tl">
                    <a:srgbClr val="000000">
                      <a:alpha val="43137"/>
                    </a:srgbClr>
                  </a:outerShdw>
                </a:effectLst>
              </a:rPr>
              <a:t>(script)!</a:t>
            </a:r>
            <a:endParaRPr lang="zh-TW" altLang="en-US" sz="2400" dirty="0" smtClean="0"/>
          </a:p>
        </p:txBody>
      </p:sp>
      <p:sp>
        <p:nvSpPr>
          <p:cNvPr id="12" name="投影片編號版面配置區 11"/>
          <p:cNvSpPr>
            <a:spLocks noGrp="1"/>
          </p:cNvSpPr>
          <p:nvPr>
            <p:ph type="sldNum" sz="quarter" idx="12"/>
          </p:nvPr>
        </p:nvSpPr>
        <p:spPr/>
        <p:txBody>
          <a:bodyPr/>
          <a:lstStyle/>
          <a:p>
            <a:fld id="{B0DED505-F167-4564-ACED-9064B8F88B29}" type="slidenum">
              <a:rPr lang="zh-TW" altLang="en-US" smtClean="0"/>
              <a:t>59</a:t>
            </a:fld>
            <a:endParaRPr lang="zh-TW" altLang="en-US"/>
          </a:p>
        </p:txBody>
      </p:sp>
      <p:sp>
        <p:nvSpPr>
          <p:cNvPr id="13" name="橢圓 12"/>
          <p:cNvSpPr/>
          <p:nvPr/>
        </p:nvSpPr>
        <p:spPr>
          <a:xfrm>
            <a:off x="7801956" y="482544"/>
            <a:ext cx="1765300" cy="20066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effectLst>
                  <a:outerShdw blurRad="38100" dist="38100" dir="2700000" algn="tl">
                    <a:srgbClr val="000000">
                      <a:alpha val="43137"/>
                    </a:srgbClr>
                  </a:outerShdw>
                </a:effectLst>
              </a:rPr>
              <a:t>ＮＥＸＴ</a:t>
            </a:r>
            <a:endParaRPr lang="zh-TW"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59033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系統的資安</a:t>
            </a:r>
            <a:r>
              <a:rPr lang="zh-TW" altLang="en-US" dirty="0" smtClean="0">
                <a:latin typeface="微軟正黑體" pitchFamily="34" charset="-120"/>
                <a:ea typeface="微軟正黑體" pitchFamily="34" charset="-120"/>
              </a:rPr>
              <a:t>威脅</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文字方塊 3"/>
          <p:cNvSpPr txBox="1"/>
          <p:nvPr/>
        </p:nvSpPr>
        <p:spPr>
          <a:xfrm>
            <a:off x="352425" y="6240244"/>
            <a:ext cx="11715750" cy="646331"/>
          </a:xfrm>
          <a:prstGeom prst="rect">
            <a:avLst/>
          </a:prstGeom>
          <a:noFill/>
        </p:spPr>
        <p:txBody>
          <a:bodyPr wrap="square" rtlCol="0">
            <a:spAutoFit/>
          </a:bodyPr>
          <a:lstStyle/>
          <a:p>
            <a:pPr algn="ctr"/>
            <a:r>
              <a:rPr lang="en-US" altLang="zh-TW" dirty="0"/>
              <a:t>https://technews.tw/2020/09/01/mac-security-threats-are-getting-higher-and-higher-and-malicious-software-is-actually-certified-by-apple/</a:t>
            </a: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631" y="1320329"/>
            <a:ext cx="6415088" cy="4847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15568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3822" y="1893315"/>
            <a:ext cx="6773562" cy="417674"/>
          </a:xfrm>
          <a:ln>
            <a:solidFill>
              <a:srgbClr val="FF0000"/>
            </a:solidFill>
          </a:ln>
        </p:spPr>
        <p:txBody>
          <a:bodyPr>
            <a:noAutofit/>
          </a:bodyPr>
          <a:lstStyle/>
          <a:p>
            <a:r>
              <a:rPr lang="zh-TW" altLang="en-US" sz="2800" b="1" dirty="0" smtClean="0">
                <a:effectLst>
                  <a:outerShdw blurRad="38100" dist="38100" dir="2700000" algn="tl">
                    <a:srgbClr val="000000">
                      <a:alpha val="43137"/>
                    </a:srgbClr>
                  </a:outerShdw>
                </a:effectLst>
              </a:rPr>
              <a:t>新版的</a:t>
            </a:r>
            <a:r>
              <a:rPr lang="en-US" altLang="zh-TW" sz="2800" b="1" dirty="0" err="1" smtClean="0">
                <a:effectLst>
                  <a:outerShdw blurRad="38100" dist="38100" dir="2700000" algn="tl">
                    <a:srgbClr val="000000">
                      <a:alpha val="43137"/>
                    </a:srgbClr>
                  </a:outerShdw>
                </a:effectLst>
              </a:rPr>
              <a:t>nmap</a:t>
            </a:r>
            <a:r>
              <a:rPr lang="zh-TW" altLang="en-US" sz="2800" b="1" dirty="0" smtClean="0">
                <a:effectLst>
                  <a:outerShdw blurRad="38100" dist="38100" dir="2700000" algn="tl">
                    <a:srgbClr val="000000">
                      <a:alpha val="43137"/>
                    </a:srgbClr>
                  </a:outerShdw>
                </a:effectLst>
              </a:rPr>
              <a:t>已經取</a:t>
            </a:r>
            <a:r>
              <a:rPr lang="zh-TW" altLang="en-US" sz="2800" b="1" dirty="0">
                <a:effectLst>
                  <a:outerShdw blurRad="38100" dist="38100" dir="2700000" algn="tl">
                    <a:srgbClr val="000000">
                      <a:alpha val="43137"/>
                    </a:srgbClr>
                  </a:outerShdw>
                </a:effectLst>
              </a:rPr>
              <a:t>消</a:t>
            </a:r>
            <a:r>
              <a:rPr lang="zh-TW" altLang="en-US" sz="2800" b="1" dirty="0" smtClean="0">
                <a:effectLst>
                  <a:outerShdw blurRad="38100" dist="38100" dir="2700000" algn="tl">
                    <a:srgbClr val="000000">
                      <a:alpha val="43137"/>
                    </a:srgbClr>
                  </a:outerShdw>
                </a:effectLst>
              </a:rPr>
              <a:t>這個</a:t>
            </a:r>
            <a:r>
              <a:rPr lang="zh-TW" altLang="en-US" sz="2800" b="1" dirty="0" smtClean="0">
                <a:solidFill>
                  <a:srgbClr val="C00000"/>
                </a:solidFill>
                <a:effectLst>
                  <a:outerShdw blurRad="38100" dist="38100" dir="2700000" algn="tl">
                    <a:srgbClr val="000000">
                      <a:alpha val="43137"/>
                    </a:srgbClr>
                  </a:outerShdw>
                </a:effectLst>
              </a:rPr>
              <a:t>腳本程式</a:t>
            </a:r>
            <a:r>
              <a:rPr lang="en-US" altLang="zh-TW" sz="2800" b="1" dirty="0" smtClean="0">
                <a:solidFill>
                  <a:srgbClr val="C00000"/>
                </a:solidFill>
                <a:effectLst>
                  <a:outerShdw blurRad="38100" dist="38100" dir="2700000" algn="tl">
                    <a:srgbClr val="000000">
                      <a:alpha val="43137"/>
                    </a:srgbClr>
                  </a:outerShdw>
                </a:effectLst>
              </a:rPr>
              <a:t>(script)!</a:t>
            </a:r>
            <a:endParaRPr lang="zh-TW" altLang="en-US" sz="2800" b="1" dirty="0">
              <a:solidFill>
                <a:srgbClr val="C00000"/>
              </a:solidFill>
              <a:effectLst>
                <a:outerShdw blurRad="38100" dist="38100" dir="2700000" algn="tl">
                  <a:srgbClr val="000000">
                    <a:alpha val="43137"/>
                  </a:srgbClr>
                </a:outerShdw>
              </a:effectLst>
            </a:endParaRPr>
          </a:p>
        </p:txBody>
      </p:sp>
      <p:sp>
        <p:nvSpPr>
          <p:cNvPr id="5" name="矩形 4"/>
          <p:cNvSpPr/>
          <p:nvPr/>
        </p:nvSpPr>
        <p:spPr>
          <a:xfrm>
            <a:off x="283822" y="1025246"/>
            <a:ext cx="11322567" cy="584775"/>
          </a:xfrm>
          <a:prstGeom prst="rect">
            <a:avLst/>
          </a:prstGeom>
          <a:solidFill>
            <a:schemeClr val="accent6">
              <a:lumMod val="20000"/>
              <a:lumOff val="80000"/>
            </a:schemeClr>
          </a:solidFill>
        </p:spPr>
        <p:txBody>
          <a:bodyPr wrap="square">
            <a:spAutoFit/>
          </a:bodyPr>
          <a:lstStyle/>
          <a:p>
            <a:r>
              <a:rPr lang="zh-TW" altLang="en-US" sz="3200" dirty="0"/>
              <a:t>nmap </a:t>
            </a:r>
            <a:r>
              <a:rPr lang="zh-TW" altLang="en-US" sz="3200" b="1" dirty="0" smtClean="0">
                <a:solidFill>
                  <a:srgbClr val="00B050"/>
                </a:solidFill>
                <a:effectLst>
                  <a:outerShdw blurRad="38100" dist="38100" dir="2700000" algn="tl">
                    <a:srgbClr val="000000">
                      <a:alpha val="43137"/>
                    </a:srgbClr>
                  </a:outerShdw>
                </a:effectLst>
              </a:rPr>
              <a:t>-</a:t>
            </a:r>
            <a:r>
              <a:rPr lang="en-US" altLang="zh-TW" sz="3200" b="1" dirty="0" smtClean="0">
                <a:solidFill>
                  <a:srgbClr val="00B050"/>
                </a:solidFill>
                <a:effectLst>
                  <a:outerShdw blurRad="38100" dist="38100" dir="2700000" algn="tl">
                    <a:srgbClr val="000000">
                      <a:alpha val="43137"/>
                    </a:srgbClr>
                  </a:outerShdw>
                </a:effectLst>
              </a:rPr>
              <a:t>-</a:t>
            </a:r>
            <a:r>
              <a:rPr lang="zh-TW" altLang="en-US" sz="3200" b="1" dirty="0" smtClean="0">
                <a:solidFill>
                  <a:srgbClr val="00B050"/>
                </a:solidFill>
                <a:effectLst>
                  <a:outerShdw blurRad="38100" dist="38100" dir="2700000" algn="tl">
                    <a:srgbClr val="000000">
                      <a:alpha val="43137"/>
                    </a:srgbClr>
                  </a:outerShdw>
                </a:effectLst>
              </a:rPr>
              <a:t>s</a:t>
            </a:r>
            <a:r>
              <a:rPr lang="zh-TW" altLang="en-US" sz="3200" b="1" dirty="0">
                <a:solidFill>
                  <a:srgbClr val="00B050"/>
                </a:solidFill>
                <a:effectLst>
                  <a:outerShdw blurRad="38100" dist="38100" dir="2700000" algn="tl">
                    <a:srgbClr val="000000">
                      <a:alpha val="43137"/>
                    </a:srgbClr>
                  </a:outerShdw>
                </a:effectLst>
              </a:rPr>
              <a:t>cript=smb-check-vulns </a:t>
            </a:r>
            <a:r>
              <a:rPr lang="zh-TW" altLang="en-US" sz="3200" b="1" dirty="0" smtClean="0">
                <a:solidFill>
                  <a:srgbClr val="00B050"/>
                </a:solidFill>
                <a:effectLst>
                  <a:outerShdw blurRad="38100" dist="38100" dir="2700000" algn="tl">
                    <a:srgbClr val="000000">
                      <a:alpha val="43137"/>
                    </a:srgbClr>
                  </a:outerShdw>
                </a:effectLst>
              </a:rPr>
              <a:t> </a:t>
            </a:r>
            <a:r>
              <a:rPr lang="en-US" altLang="zh-TW" sz="3200" dirty="0" smtClean="0">
                <a:solidFill>
                  <a:srgbClr val="FF0000"/>
                </a:solidFill>
              </a:rPr>
              <a:t>&lt;</a:t>
            </a:r>
            <a:r>
              <a:rPr lang="en-US" altLang="zh-TW" sz="3200" dirty="0">
                <a:solidFill>
                  <a:srgbClr val="FF0000"/>
                </a:solidFill>
              </a:rPr>
              <a:t>XP IP&gt;</a:t>
            </a:r>
          </a:p>
        </p:txBody>
      </p:sp>
      <p:sp>
        <p:nvSpPr>
          <p:cNvPr id="7" name="標題 1"/>
          <p:cNvSpPr txBox="1">
            <a:spLocks/>
          </p:cNvSpPr>
          <p:nvPr/>
        </p:nvSpPr>
        <p:spPr>
          <a:xfrm>
            <a:off x="6452255" y="3214586"/>
            <a:ext cx="5561680" cy="417674"/>
          </a:xfrm>
          <a:prstGeom prst="rect">
            <a:avLst/>
          </a:prstGeom>
          <a:ln>
            <a:solidFill>
              <a:srgbClr val="FF000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b="1" dirty="0" smtClean="0">
                <a:effectLst>
                  <a:outerShdw blurRad="38100" dist="38100" dir="2700000" algn="tl">
                    <a:srgbClr val="000000">
                      <a:alpha val="43137"/>
                    </a:srgbClr>
                  </a:outerShdw>
                </a:effectLst>
              </a:rPr>
              <a:t>找找看</a:t>
            </a:r>
            <a:r>
              <a:rPr lang="en-US" altLang="zh-TW" sz="2800" b="1" dirty="0" smtClean="0">
                <a:effectLst>
                  <a:outerShdw blurRad="38100" dist="38100" dir="2700000" algn="tl">
                    <a:srgbClr val="000000">
                      <a:alpha val="43137"/>
                    </a:srgbClr>
                  </a:outerShdw>
                </a:effectLst>
              </a:rPr>
              <a:t>(Googling)</a:t>
            </a:r>
            <a:r>
              <a:rPr lang="zh-TW" altLang="en-US" sz="2800" b="1" dirty="0" smtClean="0">
                <a:effectLst>
                  <a:outerShdw blurRad="38100" dist="38100" dir="2700000" algn="tl">
                    <a:srgbClr val="000000">
                      <a:alpha val="43137"/>
                    </a:srgbClr>
                  </a:outerShdw>
                </a:effectLst>
              </a:rPr>
              <a:t> 找個替代方</a:t>
            </a:r>
            <a:r>
              <a:rPr lang="zh-TW" altLang="en-US" sz="2800" b="1" dirty="0">
                <a:effectLst>
                  <a:outerShdw blurRad="38100" dist="38100" dir="2700000" algn="tl">
                    <a:srgbClr val="000000">
                      <a:alpha val="43137"/>
                    </a:srgbClr>
                  </a:outerShdw>
                </a:effectLst>
              </a:rPr>
              <a:t>案</a:t>
            </a:r>
            <a:endParaRPr lang="zh-TW" altLang="en-US" sz="2800" b="1" dirty="0">
              <a:solidFill>
                <a:srgbClr val="C00000"/>
              </a:solidFill>
              <a:effectLst>
                <a:outerShdw blurRad="38100" dist="38100" dir="2700000" algn="tl">
                  <a:srgbClr val="000000">
                    <a:alpha val="43137"/>
                  </a:srgbClr>
                </a:outerShdw>
              </a:effectLst>
            </a:endParaRPr>
          </a:p>
        </p:txBody>
      </p:sp>
      <p:sp>
        <p:nvSpPr>
          <p:cNvPr id="10" name="矩形 9"/>
          <p:cNvSpPr/>
          <p:nvPr/>
        </p:nvSpPr>
        <p:spPr>
          <a:xfrm>
            <a:off x="7352186" y="1878526"/>
            <a:ext cx="3360215" cy="523220"/>
          </a:xfrm>
          <a:prstGeom prst="rect">
            <a:avLst/>
          </a:prstGeom>
        </p:spPr>
        <p:txBody>
          <a:bodyPr wrap="none">
            <a:spAutoFit/>
          </a:bodyPr>
          <a:lstStyle/>
          <a:p>
            <a:r>
              <a:rPr lang="zh-TW" altLang="en-US" sz="2800" b="1" dirty="0" smtClean="0">
                <a:solidFill>
                  <a:srgbClr val="00B050"/>
                </a:solidFill>
                <a:effectLst>
                  <a:outerShdw blurRad="38100" dist="38100" dir="2700000" algn="tl">
                    <a:srgbClr val="000000">
                      <a:alpha val="43137"/>
                    </a:srgbClr>
                  </a:outerShdw>
                </a:effectLst>
              </a:rPr>
              <a:t>smb</a:t>
            </a:r>
            <a:r>
              <a:rPr lang="zh-TW" altLang="en-US" sz="2800" b="1" dirty="0">
                <a:solidFill>
                  <a:srgbClr val="00B050"/>
                </a:solidFill>
                <a:effectLst>
                  <a:outerShdw blurRad="38100" dist="38100" dir="2700000" algn="tl">
                    <a:srgbClr val="000000">
                      <a:alpha val="43137"/>
                    </a:srgbClr>
                  </a:outerShdw>
                </a:effectLst>
              </a:rPr>
              <a:t>-check-vuln</a:t>
            </a:r>
            <a:r>
              <a:rPr lang="zh-TW" altLang="en-US" sz="2800" b="1" dirty="0" smtClean="0">
                <a:solidFill>
                  <a:srgbClr val="00B050"/>
                </a:solidFill>
                <a:effectLst>
                  <a:outerShdw blurRad="38100" dist="38100" dir="2700000" algn="tl">
                    <a:srgbClr val="000000">
                      <a:alpha val="43137"/>
                    </a:srgbClr>
                  </a:outerShdw>
                </a:effectLst>
              </a:rPr>
              <a:t>s</a:t>
            </a:r>
            <a:r>
              <a:rPr lang="en-US" altLang="zh-TW" sz="2800" b="1" dirty="0" smtClean="0">
                <a:solidFill>
                  <a:srgbClr val="00B050"/>
                </a:solidFill>
                <a:effectLst>
                  <a:outerShdw blurRad="38100" dist="38100" dir="2700000" algn="tl">
                    <a:srgbClr val="000000">
                      <a:alpha val="43137"/>
                    </a:srgbClr>
                  </a:outerShdw>
                </a:effectLst>
              </a:rPr>
              <a:t>.</a:t>
            </a:r>
            <a:r>
              <a:rPr lang="en-US" altLang="zh-TW" sz="2800" b="1" dirty="0" err="1" smtClean="0">
                <a:solidFill>
                  <a:srgbClr val="FF0000"/>
                </a:solidFill>
                <a:effectLst>
                  <a:outerShdw blurRad="38100" dist="38100" dir="2700000" algn="tl">
                    <a:srgbClr val="000000">
                      <a:alpha val="43137"/>
                    </a:srgbClr>
                  </a:outerShdw>
                </a:effectLst>
              </a:rPr>
              <a:t>nse</a:t>
            </a:r>
            <a:r>
              <a:rPr lang="zh-TW" altLang="en-US" sz="2800" b="1" dirty="0" smtClean="0">
                <a:solidFill>
                  <a:srgbClr val="00B050"/>
                </a:solidFill>
                <a:effectLst>
                  <a:outerShdw blurRad="38100" dist="38100" dir="2700000" algn="tl">
                    <a:srgbClr val="000000">
                      <a:alpha val="43137"/>
                    </a:srgbClr>
                  </a:outerShdw>
                </a:effectLst>
              </a:rPr>
              <a:t> </a:t>
            </a:r>
            <a:endParaRPr lang="zh-TW" altLang="en-US" sz="2800" dirty="0"/>
          </a:p>
        </p:txBody>
      </p:sp>
      <p:sp>
        <p:nvSpPr>
          <p:cNvPr id="3" name="矩形 2"/>
          <p:cNvSpPr/>
          <p:nvPr/>
        </p:nvSpPr>
        <p:spPr>
          <a:xfrm>
            <a:off x="390261" y="401966"/>
            <a:ext cx="10499990" cy="523220"/>
          </a:xfrm>
          <a:prstGeom prst="rect">
            <a:avLst/>
          </a:prstGeom>
          <a:solidFill>
            <a:schemeClr val="tx1"/>
          </a:solidFill>
        </p:spPr>
        <p:txBody>
          <a:bodyPr wrap="none">
            <a:spAutoFit/>
          </a:bodyPr>
          <a:lstStyle/>
          <a:p>
            <a:r>
              <a:rPr lang="zh-TW" altLang="en-US" sz="2800" b="1" dirty="0" smtClean="0">
                <a:solidFill>
                  <a:schemeClr val="bg1"/>
                </a:solidFill>
                <a:effectLst>
                  <a:outerShdw blurRad="38100" dist="38100" dir="2700000" algn="tl">
                    <a:srgbClr val="000000">
                      <a:alpha val="43137"/>
                    </a:srgbClr>
                  </a:outerShdw>
                </a:effectLst>
              </a:rPr>
              <a:t>早期</a:t>
            </a:r>
            <a:r>
              <a:rPr lang="en-US" altLang="zh-TW" sz="2800" b="1" dirty="0" err="1" smtClean="0">
                <a:solidFill>
                  <a:schemeClr val="bg1"/>
                </a:solidFill>
                <a:effectLst>
                  <a:outerShdw blurRad="38100" dist="38100" dir="2700000" algn="tl">
                    <a:srgbClr val="000000">
                      <a:alpha val="43137"/>
                    </a:srgbClr>
                  </a:outerShdw>
                </a:effectLst>
              </a:rPr>
              <a:t>nmap</a:t>
            </a:r>
            <a:r>
              <a:rPr lang="zh-TW" altLang="en-US" sz="2800" b="1" dirty="0" smtClean="0">
                <a:solidFill>
                  <a:schemeClr val="bg1"/>
                </a:solidFill>
                <a:effectLst>
                  <a:outerShdw blurRad="38100" dist="38100" dir="2700000" algn="tl">
                    <a:srgbClr val="000000">
                      <a:alpha val="43137"/>
                    </a:srgbClr>
                  </a:outerShdw>
                </a:effectLst>
              </a:rPr>
              <a:t>支援的</a:t>
            </a:r>
            <a:r>
              <a:rPr lang="en-US" altLang="zh-TW" sz="2800" b="1" dirty="0" err="1" smtClean="0">
                <a:solidFill>
                  <a:schemeClr val="bg1"/>
                </a:solidFill>
                <a:effectLst>
                  <a:outerShdw blurRad="38100" dist="38100" dir="2700000" algn="tl">
                    <a:srgbClr val="000000">
                      <a:alpha val="43137"/>
                    </a:srgbClr>
                  </a:outerShdw>
                </a:effectLst>
              </a:rPr>
              <a:t>nse</a:t>
            </a:r>
            <a:r>
              <a:rPr lang="zh-TW" altLang="en-US" sz="2800" b="1" dirty="0" smtClean="0">
                <a:solidFill>
                  <a:schemeClr val="bg1"/>
                </a:solidFill>
                <a:effectLst>
                  <a:outerShdw blurRad="38100" dist="38100" dir="2700000" algn="tl">
                    <a:srgbClr val="000000">
                      <a:alpha val="43137"/>
                    </a:srgbClr>
                  </a:outerShdw>
                </a:effectLst>
              </a:rPr>
              <a:t>是</a:t>
            </a:r>
            <a:r>
              <a:rPr lang="zh-TW" altLang="en-US" sz="2800" b="1" dirty="0">
                <a:solidFill>
                  <a:srgbClr val="FFFF00"/>
                </a:solidFill>
                <a:effectLst>
                  <a:outerShdw blurRad="38100" dist="38100" dir="2700000" algn="tl">
                    <a:srgbClr val="000000">
                      <a:alpha val="43137"/>
                    </a:srgbClr>
                  </a:outerShdw>
                </a:effectLst>
              </a:rPr>
              <a:t>smb-check-vulns</a:t>
            </a:r>
            <a:r>
              <a:rPr lang="en-US" altLang="zh-TW" sz="2800" b="1" dirty="0" smtClean="0">
                <a:solidFill>
                  <a:schemeClr val="bg1"/>
                </a:solidFill>
                <a:effectLst>
                  <a:outerShdw blurRad="38100" dist="38100" dir="2700000" algn="tl">
                    <a:srgbClr val="000000">
                      <a:alpha val="43137"/>
                    </a:srgbClr>
                  </a:outerShdw>
                </a:effectLst>
              </a:rPr>
              <a:t>.</a:t>
            </a:r>
            <a:r>
              <a:rPr lang="en-US" altLang="zh-TW" sz="2800" b="1" dirty="0" err="1" smtClean="0">
                <a:solidFill>
                  <a:srgbClr val="FF0000"/>
                </a:solidFill>
                <a:effectLst>
                  <a:outerShdw blurRad="38100" dist="38100" dir="2700000" algn="tl">
                    <a:srgbClr val="000000">
                      <a:alpha val="43137"/>
                    </a:srgbClr>
                  </a:outerShdw>
                </a:effectLst>
              </a:rPr>
              <a:t>nse</a:t>
            </a:r>
            <a:r>
              <a:rPr lang="en-US" altLang="zh-TW" sz="2800" b="1" dirty="0" smtClean="0">
                <a:solidFill>
                  <a:schemeClr val="bg1"/>
                </a:solidFill>
                <a:effectLst>
                  <a:outerShdw blurRad="38100" dist="38100" dir="2700000" algn="tl">
                    <a:srgbClr val="000000">
                      <a:alpha val="43137"/>
                    </a:srgbClr>
                  </a:outerShdw>
                </a:effectLst>
                <a:sym typeface="Wingdings" panose="05000000000000000000" pitchFamily="2" charset="2"/>
              </a:rPr>
              <a:t></a:t>
            </a:r>
            <a:r>
              <a:rPr lang="zh-TW" altLang="en-US" sz="2800" b="1" dirty="0" smtClean="0">
                <a:solidFill>
                  <a:schemeClr val="bg1"/>
                </a:solidFill>
                <a:effectLst>
                  <a:outerShdw blurRad="38100" dist="38100" dir="2700000" algn="tl">
                    <a:srgbClr val="000000">
                      <a:alpha val="43137"/>
                    </a:srgbClr>
                  </a:outerShdw>
                </a:effectLst>
                <a:sym typeface="Wingdings" panose="05000000000000000000" pitchFamily="2" charset="2"/>
              </a:rPr>
              <a:t>可以一次找相關漏洞</a:t>
            </a:r>
            <a:r>
              <a:rPr lang="zh-TW" altLang="en-US" sz="2800" b="1" dirty="0" smtClean="0">
                <a:solidFill>
                  <a:schemeClr val="bg1"/>
                </a:solidFill>
                <a:effectLst>
                  <a:outerShdw blurRad="38100" dist="38100" dir="2700000" algn="tl">
                    <a:srgbClr val="000000">
                      <a:alpha val="43137"/>
                    </a:srgbClr>
                  </a:outerShdw>
                </a:effectLst>
              </a:rPr>
              <a:t> </a:t>
            </a:r>
            <a:endParaRPr lang="zh-TW" altLang="en-US" sz="2800" dirty="0">
              <a:solidFill>
                <a:schemeClr val="bg1"/>
              </a:solidFill>
            </a:endParaRPr>
          </a:p>
        </p:txBody>
      </p:sp>
      <p:pic>
        <p:nvPicPr>
          <p:cNvPr id="6" name="圖片 5"/>
          <p:cNvPicPr>
            <a:picLocks noChangeAspect="1"/>
          </p:cNvPicPr>
          <p:nvPr/>
        </p:nvPicPr>
        <p:blipFill>
          <a:blip r:embed="rId2"/>
          <a:stretch>
            <a:fillRect/>
          </a:stretch>
        </p:blipFill>
        <p:spPr>
          <a:xfrm>
            <a:off x="168630" y="3095947"/>
            <a:ext cx="5467350" cy="2466975"/>
          </a:xfrm>
          <a:prstGeom prst="rect">
            <a:avLst/>
          </a:prstGeom>
        </p:spPr>
      </p:pic>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l="10484" t="47284" r="35089" b="22522"/>
          <a:stretch/>
        </p:blipFill>
        <p:spPr>
          <a:xfrm>
            <a:off x="5575686" y="4572254"/>
            <a:ext cx="6189968" cy="1930714"/>
          </a:xfrm>
          <a:prstGeom prst="rect">
            <a:avLst/>
          </a:prstGeom>
        </p:spPr>
      </p:pic>
      <p:sp>
        <p:nvSpPr>
          <p:cNvPr id="8" name="向右箭號 7"/>
          <p:cNvSpPr/>
          <p:nvPr/>
        </p:nvSpPr>
        <p:spPr>
          <a:xfrm rot="10800000">
            <a:off x="4925208" y="3102714"/>
            <a:ext cx="1421543" cy="60737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9" name="圓角矩形 8"/>
          <p:cNvSpPr/>
          <p:nvPr/>
        </p:nvSpPr>
        <p:spPr>
          <a:xfrm>
            <a:off x="200453" y="4375886"/>
            <a:ext cx="4876800" cy="2946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635980" y="6596390"/>
            <a:ext cx="5076421" cy="261610"/>
          </a:xfrm>
          <a:prstGeom prst="rect">
            <a:avLst/>
          </a:prstGeom>
          <a:noFill/>
        </p:spPr>
        <p:txBody>
          <a:bodyPr wrap="square" rtlCol="0">
            <a:spAutoFit/>
          </a:bodyPr>
          <a:lstStyle/>
          <a:p>
            <a:r>
              <a:rPr lang="en-US" altLang="zh-TW" sz="1100" dirty="0" smtClean="0"/>
              <a:t>Ref: https</a:t>
            </a:r>
            <a:r>
              <a:rPr lang="en-US" altLang="zh-TW" sz="1100" dirty="0"/>
              <a:t>://security.stackexchange.com/questions/119827/missing-scripts-in-nmap</a:t>
            </a:r>
            <a:endParaRPr lang="zh-TW" altLang="en-US" sz="1100" dirty="0"/>
          </a:p>
        </p:txBody>
      </p:sp>
      <p:sp>
        <p:nvSpPr>
          <p:cNvPr id="12" name="向右箭號 11"/>
          <p:cNvSpPr/>
          <p:nvPr/>
        </p:nvSpPr>
        <p:spPr>
          <a:xfrm rot="1534971">
            <a:off x="5304327" y="4462531"/>
            <a:ext cx="601806" cy="536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上箭號 12"/>
          <p:cNvSpPr/>
          <p:nvPr/>
        </p:nvSpPr>
        <p:spPr>
          <a:xfrm>
            <a:off x="4751385" y="1534595"/>
            <a:ext cx="450810" cy="3439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p:cNvCxnSpPr/>
          <p:nvPr/>
        </p:nvCxnSpPr>
        <p:spPr>
          <a:xfrm>
            <a:off x="6301" y="2767643"/>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投影片編號版面配置區 13"/>
          <p:cNvSpPr>
            <a:spLocks noGrp="1"/>
          </p:cNvSpPr>
          <p:nvPr>
            <p:ph type="sldNum" sz="quarter" idx="12"/>
          </p:nvPr>
        </p:nvSpPr>
        <p:spPr/>
        <p:txBody>
          <a:bodyPr/>
          <a:lstStyle/>
          <a:p>
            <a:fld id="{B0DED505-F167-4564-ACED-9064B8F88B29}" type="slidenum">
              <a:rPr lang="zh-TW" altLang="en-US" smtClean="0"/>
              <a:t>60</a:t>
            </a:fld>
            <a:endParaRPr lang="zh-TW" altLang="en-US"/>
          </a:p>
        </p:txBody>
      </p:sp>
    </p:spTree>
    <p:extLst>
      <p:ext uri="{BB962C8B-B14F-4D97-AF65-F5344CB8AC3E}">
        <p14:creationId xmlns:p14="http://schemas.microsoft.com/office/powerpoint/2010/main" val="139050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滲透測試</a:t>
            </a:r>
            <a:endParaRPr lang="en-US" altLang="zh-TW" sz="3600" dirty="0"/>
          </a:p>
          <a:p>
            <a:pPr algn="ctr"/>
            <a:r>
              <a:rPr lang="en-US" altLang="zh-TW" sz="8000" dirty="0">
                <a:solidFill>
                  <a:srgbClr val="FFFF00"/>
                </a:solidFill>
                <a:latin typeface="Blackadder ITC" panose="04020505051007020D02" pitchFamily="82" charset="0"/>
              </a:rPr>
              <a:t>3</a:t>
            </a:r>
          </a:p>
          <a:p>
            <a:pPr algn="ctr"/>
            <a:r>
              <a:rPr lang="zh-TW" altLang="en-US" sz="5400" dirty="0">
                <a:solidFill>
                  <a:srgbClr val="FFFF00"/>
                </a:solidFill>
                <a:latin typeface="Blackadder ITC" panose="04020505051007020D02" pitchFamily="82" charset="0"/>
              </a:rPr>
              <a:t>漏洞利用</a:t>
            </a:r>
            <a:endParaRPr lang="en-US" altLang="zh-TW" sz="5400" dirty="0">
              <a:solidFill>
                <a:srgbClr val="FFFF00"/>
              </a:solidFill>
              <a:latin typeface="Blackadder ITC" panose="04020505051007020D02" pitchFamily="82" charset="0"/>
            </a:endParaRPr>
          </a:p>
          <a:p>
            <a:pPr algn="ctr"/>
            <a:r>
              <a:rPr lang="zh-TW" altLang="en-US" sz="4000" dirty="0">
                <a:solidFill>
                  <a:schemeClr val="bg1"/>
                </a:solidFill>
                <a:latin typeface="Blackadder ITC" panose="04020505051007020D02" pitchFamily="82" charset="0"/>
              </a:rPr>
              <a:t>就是攻擊啦</a:t>
            </a:r>
            <a:r>
              <a:rPr lang="en-US" altLang="zh-TW" sz="4000" dirty="0">
                <a:solidFill>
                  <a:schemeClr val="bg1"/>
                </a:solidFill>
                <a:latin typeface="Blackadder ITC" panose="04020505051007020D02" pitchFamily="82" charset="0"/>
              </a:rPr>
              <a:t>!!</a:t>
            </a:r>
          </a:p>
          <a:p>
            <a:pPr algn="ctr"/>
            <a:endParaRPr lang="en-US" altLang="zh-TW" sz="4000" dirty="0">
              <a:solidFill>
                <a:schemeClr val="bg1"/>
              </a:solidFill>
              <a:latin typeface="Blackadder ITC" panose="04020505051007020D02" pitchFamily="82" charset="0"/>
            </a:endParaRPr>
          </a:p>
        </p:txBody>
      </p:sp>
    </p:spTree>
    <p:extLst>
      <p:ext uri="{BB962C8B-B14F-4D97-AF65-F5344CB8AC3E}">
        <p14:creationId xmlns:p14="http://schemas.microsoft.com/office/powerpoint/2010/main" val="23460213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滲透測試</a:t>
            </a:r>
            <a:endParaRPr lang="en-US" altLang="zh-TW" sz="3600" dirty="0"/>
          </a:p>
          <a:p>
            <a:pPr algn="ctr"/>
            <a:r>
              <a:rPr lang="en-US" altLang="zh-TW" sz="8000" dirty="0">
                <a:solidFill>
                  <a:srgbClr val="FFFF00"/>
                </a:solidFill>
                <a:latin typeface="Blackadder ITC" panose="04020505051007020D02" pitchFamily="82" charset="0"/>
              </a:rPr>
              <a:t>3</a:t>
            </a:r>
          </a:p>
          <a:p>
            <a:pPr algn="ctr"/>
            <a:r>
              <a:rPr lang="zh-TW" altLang="en-US" sz="5400" dirty="0">
                <a:solidFill>
                  <a:srgbClr val="FFFF00"/>
                </a:solidFill>
                <a:latin typeface="Blackadder ITC" panose="04020505051007020D02" pitchFamily="82" charset="0"/>
              </a:rPr>
              <a:t>漏洞利用</a:t>
            </a:r>
            <a:endParaRPr lang="en-US" altLang="zh-TW" sz="5400" dirty="0">
              <a:solidFill>
                <a:srgbClr val="FFFF00"/>
              </a:solidFill>
              <a:latin typeface="Blackadder ITC" panose="04020505051007020D02" pitchFamily="82" charset="0"/>
            </a:endParaRPr>
          </a:p>
          <a:p>
            <a:pPr algn="ctr"/>
            <a:r>
              <a:rPr lang="zh-TW" altLang="en-US" sz="4000" dirty="0">
                <a:solidFill>
                  <a:schemeClr val="bg1"/>
                </a:solidFill>
                <a:latin typeface="Blackadder ITC" panose="04020505051007020D02" pitchFamily="82" charset="0"/>
              </a:rPr>
              <a:t>就是攻擊啦</a:t>
            </a:r>
            <a:r>
              <a:rPr lang="en-US" altLang="zh-TW" sz="4000" dirty="0">
                <a:solidFill>
                  <a:schemeClr val="bg1"/>
                </a:solidFill>
                <a:latin typeface="Blackadder ITC" panose="04020505051007020D02" pitchFamily="82" charset="0"/>
              </a:rPr>
              <a:t>!!</a:t>
            </a:r>
          </a:p>
          <a:p>
            <a:pPr algn="ctr"/>
            <a:r>
              <a:rPr lang="zh-TW" altLang="en-US" sz="4000" b="1" dirty="0">
                <a:solidFill>
                  <a:schemeClr val="bg1"/>
                </a:solidFill>
              </a:rPr>
              <a:t>召喚</a:t>
            </a:r>
            <a:r>
              <a:rPr lang="zh-TW" altLang="en-US" sz="4000" b="1" dirty="0">
                <a:solidFill>
                  <a:srgbClr val="FFFF00"/>
                </a:solidFill>
              </a:rPr>
              <a:t> 攻擊神器 </a:t>
            </a:r>
            <a:r>
              <a:rPr lang="en-US" altLang="zh-TW" sz="4000" b="1" dirty="0" err="1"/>
              <a:t>metasploit</a:t>
            </a:r>
            <a:r>
              <a:rPr lang="zh-TW" altLang="en-US" sz="4000" b="1" dirty="0"/>
              <a:t> </a:t>
            </a:r>
            <a:r>
              <a:rPr lang="en-US" altLang="zh-TW" sz="4000" b="1" dirty="0"/>
              <a:t>framework</a:t>
            </a:r>
            <a:endParaRPr lang="en-US" altLang="zh-TW" sz="4000" dirty="0">
              <a:solidFill>
                <a:schemeClr val="bg1"/>
              </a:solidFill>
              <a:latin typeface="Blackadder ITC" panose="04020505051007020D02" pitchFamily="82" charset="0"/>
            </a:endParaRPr>
          </a:p>
        </p:txBody>
      </p:sp>
    </p:spTree>
    <p:extLst>
      <p:ext uri="{BB962C8B-B14F-4D97-AF65-F5344CB8AC3E}">
        <p14:creationId xmlns:p14="http://schemas.microsoft.com/office/powerpoint/2010/main" val="17793780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127" y="0"/>
            <a:ext cx="8668265" cy="785702"/>
          </a:xfrm>
        </p:spPr>
        <p:txBody>
          <a:bodyPr>
            <a:normAutofit fontScale="90000"/>
          </a:bodyPr>
          <a:lstStyle/>
          <a:p>
            <a:r>
              <a:rPr lang="zh-TW" altLang="en-US" b="1" dirty="0" smtClean="0">
                <a:solidFill>
                  <a:srgbClr val="7030A0"/>
                </a:solidFill>
              </a:rPr>
              <a:t>駭</a:t>
            </a:r>
            <a:r>
              <a:rPr lang="zh-TW" altLang="en-US" b="1" dirty="0">
                <a:solidFill>
                  <a:srgbClr val="7030A0"/>
                </a:solidFill>
              </a:rPr>
              <a:t>客</a:t>
            </a:r>
            <a:r>
              <a:rPr lang="zh-TW" altLang="en-US" b="1" dirty="0" smtClean="0">
                <a:solidFill>
                  <a:srgbClr val="7030A0"/>
                </a:solidFill>
              </a:rPr>
              <a:t>攻擊神器 </a:t>
            </a:r>
            <a:r>
              <a:rPr lang="en-US" altLang="zh-TW" b="1" dirty="0" err="1" smtClean="0"/>
              <a:t>metasploit</a:t>
            </a:r>
            <a:r>
              <a:rPr lang="zh-TW" altLang="en-US" b="1" dirty="0" smtClean="0"/>
              <a:t> </a:t>
            </a:r>
            <a:r>
              <a:rPr lang="en-US" altLang="zh-TW" b="1" dirty="0" smtClean="0"/>
              <a:t>framework</a:t>
            </a:r>
            <a:endParaRPr lang="zh-TW" altLang="en-US" dirty="0"/>
          </a:p>
        </p:txBody>
      </p:sp>
      <p:sp>
        <p:nvSpPr>
          <p:cNvPr id="8" name="內容版面配置區 1"/>
          <p:cNvSpPr>
            <a:spLocks noGrp="1"/>
          </p:cNvSpPr>
          <p:nvPr>
            <p:ph idx="1"/>
          </p:nvPr>
        </p:nvSpPr>
        <p:spPr>
          <a:xfrm>
            <a:off x="169929" y="5279723"/>
            <a:ext cx="7845068" cy="1480020"/>
          </a:xfrm>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pPr>
              <a:buFont typeface="Wingdings" panose="05000000000000000000" pitchFamily="2" charset="2"/>
              <a:buChar char="Ø"/>
            </a:pPr>
            <a:r>
              <a:rPr lang="en-US" altLang="zh-TW" dirty="0" err="1"/>
              <a:t>Metasploit</a:t>
            </a:r>
            <a:r>
              <a:rPr lang="zh-TW" altLang="en-US" dirty="0"/>
              <a:t>可在</a:t>
            </a:r>
            <a:r>
              <a:rPr lang="en-US" altLang="zh-TW" dirty="0"/>
              <a:t>Windows </a:t>
            </a:r>
            <a:r>
              <a:rPr lang="zh-TW" altLang="en-US" dirty="0"/>
              <a:t>、</a:t>
            </a:r>
            <a:r>
              <a:rPr lang="en-US" altLang="zh-TW" dirty="0"/>
              <a:t>Linux</a:t>
            </a:r>
            <a:r>
              <a:rPr lang="zh-TW" altLang="en-US" dirty="0"/>
              <a:t>、</a:t>
            </a:r>
            <a:r>
              <a:rPr lang="en-US" altLang="zh-TW" dirty="0" err="1"/>
              <a:t>MacOS</a:t>
            </a:r>
            <a:r>
              <a:rPr lang="en-US" altLang="zh-TW" dirty="0"/>
              <a:t> </a:t>
            </a:r>
            <a:r>
              <a:rPr lang="zh-TW" altLang="en-US" dirty="0"/>
              <a:t>等作業系統下使用</a:t>
            </a:r>
          </a:p>
          <a:p>
            <a:pPr>
              <a:buFont typeface="Wingdings" panose="05000000000000000000" pitchFamily="2" charset="2"/>
              <a:buChar char="Ø"/>
            </a:pPr>
            <a:r>
              <a:rPr lang="zh-TW" altLang="en-US" dirty="0" smtClean="0"/>
              <a:t>開放原始碼</a:t>
            </a:r>
            <a:r>
              <a:rPr lang="en-US" altLang="zh-TW" dirty="0"/>
              <a:t>,</a:t>
            </a:r>
            <a:r>
              <a:rPr lang="zh-TW" altLang="en-US" dirty="0" smtClean="0"/>
              <a:t>定期發佈更新</a:t>
            </a:r>
            <a:endParaRPr lang="en-US" altLang="zh-TW" dirty="0" smtClean="0"/>
          </a:p>
          <a:p>
            <a:pPr>
              <a:buFont typeface="Wingdings" panose="05000000000000000000" pitchFamily="2" charset="2"/>
              <a:buChar char="Ø"/>
            </a:pPr>
            <a:r>
              <a:rPr lang="zh-TW" altLang="en-US" dirty="0" smtClean="0">
                <a:solidFill>
                  <a:srgbClr val="FF0000"/>
                </a:solidFill>
              </a:rPr>
              <a:t>可將攻擊程式模組化</a:t>
            </a:r>
            <a:r>
              <a:rPr lang="en-US" altLang="zh-TW" dirty="0" smtClean="0">
                <a:solidFill>
                  <a:srgbClr val="FF0000"/>
                </a:solidFill>
              </a:rPr>
              <a:t>,</a:t>
            </a:r>
            <a:r>
              <a:rPr lang="zh-TW" altLang="en-US" dirty="0" smtClean="0">
                <a:solidFill>
                  <a:srgbClr val="FF0000"/>
                </a:solidFill>
              </a:rPr>
              <a:t>且模組</a:t>
            </a:r>
            <a:r>
              <a:rPr lang="zh-TW" altLang="en-US" dirty="0" smtClean="0">
                <a:solidFill>
                  <a:srgbClr val="7030A0"/>
                </a:solidFill>
              </a:rPr>
              <a:t>可自行擴充</a:t>
            </a:r>
            <a:endParaRPr lang="en-US" altLang="zh-TW" dirty="0" smtClean="0">
              <a:solidFill>
                <a:srgbClr val="7030A0"/>
              </a:solidFill>
            </a:endParaRPr>
          </a:p>
          <a:p>
            <a:pPr>
              <a:buFont typeface="Wingdings" panose="05000000000000000000" pitchFamily="2" charset="2"/>
              <a:buChar char="Ø"/>
            </a:pPr>
            <a:r>
              <a:rPr lang="zh-TW" altLang="en-US" dirty="0" smtClean="0"/>
              <a:t>開發程式語言是</a:t>
            </a:r>
            <a:r>
              <a:rPr lang="en-US" altLang="zh-TW" dirty="0" smtClean="0"/>
              <a:t>ruby,</a:t>
            </a:r>
            <a:r>
              <a:rPr lang="zh-TW" altLang="en-US" dirty="0" smtClean="0"/>
              <a:t>目前已有</a:t>
            </a:r>
            <a:r>
              <a:rPr lang="en-US" altLang="zh-TW" sz="3000" dirty="0">
                <a:solidFill>
                  <a:srgbClr val="FF0000"/>
                </a:solidFill>
              </a:rPr>
              <a:t>3300+</a:t>
            </a:r>
            <a:r>
              <a:rPr lang="zh-TW" altLang="en-US" dirty="0" smtClean="0"/>
              <a:t>種攻擊項目</a:t>
            </a:r>
            <a:endParaRPr lang="en-US" altLang="zh-TW" dirty="0" smtClean="0"/>
          </a:p>
        </p:txBody>
      </p:sp>
      <p:sp>
        <p:nvSpPr>
          <p:cNvPr id="4" name="矩形 3"/>
          <p:cNvSpPr/>
          <p:nvPr/>
        </p:nvSpPr>
        <p:spPr>
          <a:xfrm>
            <a:off x="63843" y="736712"/>
            <a:ext cx="3358868" cy="400110"/>
          </a:xfrm>
          <a:prstGeom prst="rect">
            <a:avLst/>
          </a:prstGeom>
          <a:solidFill>
            <a:srgbClr val="7030A0"/>
          </a:solidFill>
        </p:spPr>
        <p:txBody>
          <a:bodyPr wrap="none">
            <a:spAutoFit/>
          </a:bodyPr>
          <a:lstStyle/>
          <a:p>
            <a:r>
              <a:rPr lang="en-US" altLang="zh-TW" sz="2000" dirty="0">
                <a:solidFill>
                  <a:schemeClr val="bg1"/>
                </a:solidFill>
                <a:latin typeface="arial" panose="020B0604020202020204" pitchFamily="34" charset="0"/>
              </a:rPr>
              <a:t>https://www.metasploit.com/</a:t>
            </a:r>
            <a:endParaRPr lang="zh-TW" altLang="en-US" sz="2000" dirty="0">
              <a:solidFill>
                <a:schemeClr val="bg1"/>
              </a:solidFill>
            </a:endParaRPr>
          </a:p>
        </p:txBody>
      </p:sp>
      <p:sp>
        <p:nvSpPr>
          <p:cNvPr id="5" name="矩形 4"/>
          <p:cNvSpPr/>
          <p:nvPr/>
        </p:nvSpPr>
        <p:spPr>
          <a:xfrm>
            <a:off x="3609596" y="736712"/>
            <a:ext cx="4841005" cy="369332"/>
          </a:xfrm>
          <a:prstGeom prst="rect">
            <a:avLst/>
          </a:prstGeom>
          <a:solidFill>
            <a:schemeClr val="accent2">
              <a:lumMod val="20000"/>
              <a:lumOff val="80000"/>
            </a:schemeClr>
          </a:solidFill>
        </p:spPr>
        <p:txBody>
          <a:bodyPr wrap="none">
            <a:spAutoFit/>
          </a:bodyPr>
          <a:lstStyle/>
          <a:p>
            <a:r>
              <a:rPr lang="en-US" altLang="zh-TW" dirty="0"/>
              <a:t>https://github.com/rapid7/metasploit-framework</a:t>
            </a:r>
            <a:endParaRPr lang="zh-TW" altLang="en-US" dirty="0"/>
          </a:p>
        </p:txBody>
      </p:sp>
      <p:pic>
        <p:nvPicPr>
          <p:cNvPr id="7" name="圖片 6"/>
          <p:cNvPicPr>
            <a:picLocks noChangeAspect="1"/>
          </p:cNvPicPr>
          <p:nvPr/>
        </p:nvPicPr>
        <p:blipFill rotWithShape="1">
          <a:blip r:embed="rId2">
            <a:extLst>
              <a:ext uri="{28A0092B-C50C-407E-A947-70E740481C1C}">
                <a14:useLocalDpi xmlns:a14="http://schemas.microsoft.com/office/drawing/2010/main" val="0"/>
              </a:ext>
            </a:extLst>
          </a:blip>
          <a:srcRect t="13275"/>
          <a:stretch/>
        </p:blipFill>
        <p:spPr>
          <a:xfrm>
            <a:off x="63843" y="1230891"/>
            <a:ext cx="8195555" cy="3883046"/>
          </a:xfrm>
          <a:prstGeom prst="rect">
            <a:avLst/>
          </a:prstGeom>
        </p:spPr>
      </p:pic>
      <p:pic>
        <p:nvPicPr>
          <p:cNvPr id="3" name="圖片 2"/>
          <p:cNvPicPr>
            <a:picLocks noChangeAspect="1"/>
          </p:cNvPicPr>
          <p:nvPr/>
        </p:nvPicPr>
        <p:blipFill>
          <a:blip r:embed="rId3"/>
          <a:stretch>
            <a:fillRect/>
          </a:stretch>
        </p:blipFill>
        <p:spPr>
          <a:xfrm>
            <a:off x="8655138" y="282905"/>
            <a:ext cx="3510556" cy="853919"/>
          </a:xfrm>
          <a:prstGeom prst="rect">
            <a:avLst/>
          </a:prstGeom>
        </p:spPr>
      </p:pic>
      <p:sp>
        <p:nvSpPr>
          <p:cNvPr id="9" name="矩形 8"/>
          <p:cNvSpPr/>
          <p:nvPr/>
        </p:nvSpPr>
        <p:spPr>
          <a:xfrm>
            <a:off x="6103201" y="3976193"/>
            <a:ext cx="3398611" cy="433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六大功能模組</a:t>
            </a:r>
            <a:r>
              <a:rPr lang="en-US" altLang="zh-TW" sz="2400" dirty="0"/>
              <a:t>(modules): </a:t>
            </a:r>
          </a:p>
        </p:txBody>
      </p:sp>
      <p:graphicFrame>
        <p:nvGraphicFramePr>
          <p:cNvPr id="10" name="表格 9"/>
          <p:cNvGraphicFramePr>
            <a:graphicFrameLocks noGrp="1"/>
          </p:cNvGraphicFramePr>
          <p:nvPr>
            <p:extLst/>
          </p:nvPr>
        </p:nvGraphicFramePr>
        <p:xfrm>
          <a:off x="9588065" y="3979576"/>
          <a:ext cx="1455685" cy="2680791"/>
        </p:xfrm>
        <a:graphic>
          <a:graphicData uri="http://schemas.openxmlformats.org/drawingml/2006/table">
            <a:tbl>
              <a:tblPr firstRow="1" bandRow="1">
                <a:tableStyleId>{5C22544A-7EE6-4342-B048-85BDC9FD1C3A}</a:tableStyleId>
              </a:tblPr>
              <a:tblGrid>
                <a:gridCol w="1455685"/>
              </a:tblGrid>
              <a:tr h="256383">
                <a:tc>
                  <a:txBody>
                    <a:bodyPr/>
                    <a:lstStyle/>
                    <a:p>
                      <a:r>
                        <a:rPr lang="zh-TW" altLang="en-US" sz="1800" dirty="0" smtClean="0"/>
                        <a:t>模組</a:t>
                      </a:r>
                      <a:endParaRPr lang="zh-TW" altLang="en-US" dirty="0"/>
                    </a:p>
                  </a:txBody>
                  <a:tcPr/>
                </a:tc>
              </a:tr>
              <a:tr h="359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1.auxiliary</a:t>
                      </a:r>
                      <a:r>
                        <a:rPr lang="zh-TW" altLang="en-US" sz="1800" dirty="0" smtClean="0"/>
                        <a:t>  </a:t>
                      </a:r>
                      <a:endParaRPr lang="en-US" altLang="zh-TW" sz="1800" dirty="0" smtClean="0"/>
                    </a:p>
                  </a:txBody>
                  <a:tcPr/>
                </a:tc>
              </a:tr>
              <a:tr h="415318">
                <a:tc>
                  <a:txBody>
                    <a:bodyPr/>
                    <a:lstStyle/>
                    <a:p>
                      <a:r>
                        <a:rPr lang="en-US" altLang="zh-TW" sz="1800" dirty="0" smtClean="0"/>
                        <a:t>2.exploits</a:t>
                      </a:r>
                      <a:r>
                        <a:rPr lang="zh-TW" altLang="en-US" sz="1800" dirty="0" smtClean="0"/>
                        <a:t> </a:t>
                      </a:r>
                      <a:endParaRPr lang="zh-TW" altLang="en-US" dirty="0"/>
                    </a:p>
                  </a:txBody>
                  <a:tcPr/>
                </a:tc>
              </a:tr>
              <a:tr h="359067">
                <a:tc>
                  <a:txBody>
                    <a:bodyPr/>
                    <a:lstStyle/>
                    <a:p>
                      <a:r>
                        <a:rPr lang="en-US" altLang="zh-TW" sz="1800" dirty="0" smtClean="0"/>
                        <a:t>3.encoders</a:t>
                      </a:r>
                      <a:endParaRPr lang="zh-TW" altLang="en-US" dirty="0"/>
                    </a:p>
                  </a:txBody>
                  <a:tcPr/>
                </a:tc>
              </a:tr>
              <a:tr h="436673">
                <a:tc>
                  <a:txBody>
                    <a:bodyPr/>
                    <a:lstStyle/>
                    <a:p>
                      <a:r>
                        <a:rPr lang="en-US" altLang="zh-TW" sz="1800" dirty="0" smtClean="0"/>
                        <a:t>4.payloads</a:t>
                      </a:r>
                      <a:endParaRPr lang="zh-TW" altLang="en-US" dirty="0"/>
                    </a:p>
                  </a:txBody>
                  <a:tcPr/>
                </a:tc>
              </a:tr>
              <a:tr h="359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5.Nops</a:t>
                      </a:r>
                    </a:p>
                  </a:txBody>
                  <a:tcPr/>
                </a:tc>
              </a:tr>
              <a:tr h="359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6.post</a:t>
                      </a:r>
                      <a:endParaRPr lang="zh-TW" altLang="en-US" sz="1800" dirty="0" smtClean="0"/>
                    </a:p>
                  </a:txBody>
                  <a:tcPr/>
                </a:tc>
              </a:tr>
            </a:tbl>
          </a:graphicData>
        </a:graphic>
      </p:graphicFrame>
      <p:sp>
        <p:nvSpPr>
          <p:cNvPr id="11" name="內容版面配置區 2"/>
          <p:cNvSpPr txBox="1">
            <a:spLocks/>
          </p:cNvSpPr>
          <p:nvPr/>
        </p:nvSpPr>
        <p:spPr>
          <a:xfrm>
            <a:off x="9114512" y="1101747"/>
            <a:ext cx="2976464" cy="2523563"/>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lt1"/>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lt1"/>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lt1"/>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lt1"/>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lt1"/>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lt1"/>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lt1"/>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lt1"/>
                </a:solidFill>
                <a:latin typeface="+mn-lt"/>
                <a:ea typeface="+mn-ea"/>
                <a:cs typeface="+mn-cs"/>
              </a:defRPr>
            </a:lvl9pPr>
          </a:lstStyle>
          <a:p>
            <a:pPr marL="0" indent="0">
              <a:buNone/>
            </a:pPr>
            <a:r>
              <a:rPr lang="zh-TW" altLang="en-US" sz="2000" dirty="0"/>
              <a:t>支援匯入漏洞掃描資料</a:t>
            </a:r>
            <a:r>
              <a:rPr lang="en-US" altLang="zh-TW" sz="2000" dirty="0"/>
              <a:t>1.Foundstone</a:t>
            </a:r>
          </a:p>
          <a:p>
            <a:pPr marL="0" indent="0">
              <a:buNone/>
            </a:pPr>
            <a:r>
              <a:rPr lang="en-US" altLang="zh-TW" sz="2000" dirty="0"/>
              <a:t>2. Microsoft-MBSA </a:t>
            </a:r>
          </a:p>
          <a:p>
            <a:pPr marL="0" indent="0">
              <a:buNone/>
            </a:pPr>
            <a:r>
              <a:rPr lang="en-US" altLang="zh-TW" sz="2000" dirty="0"/>
              <a:t>3.Nessus</a:t>
            </a:r>
          </a:p>
          <a:p>
            <a:pPr marL="0" indent="0">
              <a:buNone/>
            </a:pPr>
            <a:r>
              <a:rPr lang="en-US" altLang="zh-TW" sz="2000" dirty="0"/>
              <a:t>4.Qualys </a:t>
            </a:r>
          </a:p>
          <a:p>
            <a:pPr marL="0" indent="0">
              <a:buNone/>
            </a:pPr>
            <a:r>
              <a:rPr lang="en-US" altLang="zh-TW" sz="2000" dirty="0"/>
              <a:t>5.Nmap </a:t>
            </a:r>
          </a:p>
          <a:p>
            <a:pPr marL="0" indent="0">
              <a:buNone/>
            </a:pPr>
            <a:r>
              <a:rPr lang="en-US" altLang="zh-TW" sz="2000" dirty="0"/>
              <a:t>6.Retina</a:t>
            </a:r>
            <a:endParaRPr lang="zh-TW" altLang="en-US" sz="2000" dirty="0"/>
          </a:p>
        </p:txBody>
      </p:sp>
      <p:sp>
        <p:nvSpPr>
          <p:cNvPr id="12" name="圓角矩形 11"/>
          <p:cNvSpPr/>
          <p:nvPr/>
        </p:nvSpPr>
        <p:spPr>
          <a:xfrm>
            <a:off x="1073022" y="3825800"/>
            <a:ext cx="4943925" cy="671804"/>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20360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p:cNvSpPr>
            <a:spLocks noGrp="1"/>
          </p:cNvSpPr>
          <p:nvPr>
            <p:ph type="title"/>
          </p:nvPr>
        </p:nvSpPr>
        <p:spPr>
          <a:xfrm>
            <a:off x="86390" y="105055"/>
            <a:ext cx="11439606" cy="1042158"/>
          </a:xfrm>
        </p:spPr>
        <p:txBody>
          <a:bodyPr>
            <a:normAutofit fontScale="90000"/>
          </a:bodyPr>
          <a:lstStyle/>
          <a:p>
            <a:r>
              <a:rPr lang="zh-TW" altLang="en-US" dirty="0" smtClean="0"/>
              <a:t>有時候需要</a:t>
            </a:r>
            <a:r>
              <a:rPr lang="en-US" altLang="zh-TW" dirty="0" smtClean="0"/>
              <a:t/>
            </a:r>
            <a:br>
              <a:rPr lang="en-US" altLang="zh-TW" dirty="0" smtClean="0"/>
            </a:br>
            <a:r>
              <a:rPr lang="zh-TW" altLang="en-US" dirty="0" smtClean="0"/>
              <a:t>預先處理</a:t>
            </a:r>
            <a:r>
              <a:rPr lang="en-US" altLang="zh-TW" dirty="0" smtClean="0"/>
              <a:t>:</a:t>
            </a:r>
            <a:r>
              <a:rPr lang="zh-TW" altLang="en-US" dirty="0" smtClean="0"/>
              <a:t>第一次執行</a:t>
            </a:r>
            <a:r>
              <a:rPr lang="en-US" altLang="zh-TW" dirty="0" err="1" smtClean="0"/>
              <a:t>msfconsole</a:t>
            </a:r>
            <a:r>
              <a:rPr lang="zh-TW" altLang="en-US" dirty="0" smtClean="0"/>
              <a:t>時先執行下列步驟</a:t>
            </a:r>
            <a:r>
              <a:rPr lang="en-US" altLang="zh-TW" dirty="0" smtClean="0"/>
              <a:t>:</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86390" y="2755335"/>
            <a:ext cx="3141240" cy="1602415"/>
          </a:xfrm>
          <a:prstGeom prst="rect">
            <a:avLst/>
          </a:prstGeom>
        </p:spPr>
      </p:pic>
      <p:pic>
        <p:nvPicPr>
          <p:cNvPr id="5" name="圖片 4"/>
          <p:cNvPicPr>
            <a:picLocks noChangeAspect="1"/>
          </p:cNvPicPr>
          <p:nvPr/>
        </p:nvPicPr>
        <p:blipFill>
          <a:blip r:embed="rId3"/>
          <a:stretch>
            <a:fillRect/>
          </a:stretch>
        </p:blipFill>
        <p:spPr>
          <a:xfrm>
            <a:off x="6487852" y="1543771"/>
            <a:ext cx="2992709" cy="1995139"/>
          </a:xfrm>
          <a:prstGeom prst="rect">
            <a:avLst/>
          </a:prstGeom>
        </p:spPr>
      </p:pic>
      <p:cxnSp>
        <p:nvCxnSpPr>
          <p:cNvPr id="7" name="直線單箭頭接點 6"/>
          <p:cNvCxnSpPr>
            <a:stCxn id="2050" idx="3"/>
          </p:cNvCxnSpPr>
          <p:nvPr/>
        </p:nvCxnSpPr>
        <p:spPr>
          <a:xfrm>
            <a:off x="2905517" y="2171541"/>
            <a:ext cx="3439773" cy="182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內容版面配置區 3"/>
          <p:cNvPicPr>
            <a:picLocks noChangeAspect="1"/>
          </p:cNvPicPr>
          <p:nvPr/>
        </p:nvPicPr>
        <p:blipFill rotWithShape="1">
          <a:blip r:embed="rId4"/>
          <a:srcRect l="19659" t="50775" r="32417" b="20310"/>
          <a:stretch/>
        </p:blipFill>
        <p:spPr>
          <a:xfrm>
            <a:off x="4321532" y="3892211"/>
            <a:ext cx="7243989" cy="2457271"/>
          </a:xfrm>
          <a:prstGeom prst="rect">
            <a:avLst/>
          </a:prstGeom>
        </p:spPr>
      </p:pic>
      <p:sp>
        <p:nvSpPr>
          <p:cNvPr id="11" name="矩形 10"/>
          <p:cNvSpPr/>
          <p:nvPr/>
        </p:nvSpPr>
        <p:spPr>
          <a:xfrm>
            <a:off x="408507" y="5102987"/>
            <a:ext cx="3438121" cy="830997"/>
          </a:xfrm>
          <a:prstGeom prst="rect">
            <a:avLst/>
          </a:prstGeom>
        </p:spPr>
        <p:txBody>
          <a:bodyPr wrap="none">
            <a:spAutoFit/>
          </a:bodyPr>
          <a:lstStyle/>
          <a:p>
            <a:pPr marL="342900" indent="-342900">
              <a:buFont typeface="Wingdings" panose="05000000000000000000" pitchFamily="2" charset="2"/>
              <a:buChar char="Ø"/>
            </a:pPr>
            <a:r>
              <a:rPr lang="en-US" altLang="zh-TW" sz="2400" dirty="0"/>
              <a:t>Service </a:t>
            </a:r>
            <a:r>
              <a:rPr lang="en-US" altLang="zh-TW" sz="2400" dirty="0" err="1"/>
              <a:t>postgresql</a:t>
            </a:r>
            <a:r>
              <a:rPr lang="en-US" altLang="zh-TW" sz="2400" dirty="0"/>
              <a:t> start</a:t>
            </a:r>
          </a:p>
          <a:p>
            <a:pPr marL="342900" indent="-342900">
              <a:buFont typeface="Wingdings" panose="05000000000000000000" pitchFamily="2" charset="2"/>
              <a:buChar char="Ø"/>
            </a:pPr>
            <a:r>
              <a:rPr lang="en-US" altLang="zh-TW" sz="2400" dirty="0" err="1"/>
              <a:t>msfdb</a:t>
            </a:r>
            <a:r>
              <a:rPr lang="en-US" altLang="zh-TW" sz="2400" dirty="0"/>
              <a:t> </a:t>
            </a:r>
            <a:r>
              <a:rPr lang="en-US" altLang="zh-TW" sz="2400" dirty="0" err="1"/>
              <a:t>init</a:t>
            </a:r>
            <a:endParaRPr lang="zh-TW" altLang="en-US" sz="2400" dirty="0"/>
          </a:p>
        </p:txBody>
      </p:sp>
      <p:sp>
        <p:nvSpPr>
          <p:cNvPr id="12" name="矩形 11"/>
          <p:cNvSpPr/>
          <p:nvPr/>
        </p:nvSpPr>
        <p:spPr>
          <a:xfrm>
            <a:off x="466224" y="4683233"/>
            <a:ext cx="3500061" cy="415498"/>
          </a:xfrm>
          <a:prstGeom prst="rect">
            <a:avLst/>
          </a:prstGeom>
          <a:solidFill>
            <a:schemeClr val="accent2">
              <a:lumMod val="20000"/>
              <a:lumOff val="80000"/>
            </a:schemeClr>
          </a:solidFill>
        </p:spPr>
        <p:txBody>
          <a:bodyPr wrap="none">
            <a:spAutoFit/>
          </a:bodyPr>
          <a:lstStyle/>
          <a:p>
            <a:r>
              <a:rPr lang="zh-TW" altLang="en-US" sz="2100" b="1" dirty="0">
                <a:effectLst>
                  <a:outerShdw blurRad="38100" dist="38100" dir="2700000" algn="tl">
                    <a:srgbClr val="000000">
                      <a:alpha val="43137"/>
                    </a:srgbClr>
                  </a:outerShdw>
                </a:effectLst>
              </a:rPr>
              <a:t>啟動</a:t>
            </a:r>
            <a:r>
              <a:rPr lang="en-US" altLang="zh-TW" sz="2100" b="1" dirty="0" err="1">
                <a:effectLst>
                  <a:outerShdw blurRad="38100" dist="38100" dir="2700000" algn="tl">
                    <a:srgbClr val="000000">
                      <a:alpha val="43137"/>
                    </a:srgbClr>
                  </a:outerShdw>
                </a:effectLst>
              </a:rPr>
              <a:t>postgresql</a:t>
            </a:r>
            <a:r>
              <a:rPr lang="zh-TW" altLang="en-US" sz="2100" b="1" dirty="0">
                <a:effectLst>
                  <a:outerShdw blurRad="38100" dist="38100" dir="2700000" algn="tl">
                    <a:srgbClr val="000000">
                      <a:alpha val="43137"/>
                    </a:srgbClr>
                  </a:outerShdw>
                </a:effectLst>
              </a:rPr>
              <a:t>資料庫伺服器</a:t>
            </a:r>
            <a:endParaRPr lang="en-US" altLang="zh-TW" sz="2100" b="1" dirty="0">
              <a:effectLst>
                <a:outerShdw blurRad="38100" dist="38100" dir="2700000" algn="tl">
                  <a:srgbClr val="000000">
                    <a:alpha val="43137"/>
                  </a:srgbClr>
                </a:outerShdw>
              </a:effectLst>
            </a:endParaRPr>
          </a:p>
        </p:txBody>
      </p:sp>
      <p:sp>
        <p:nvSpPr>
          <p:cNvPr id="13" name="矩形 12"/>
          <p:cNvSpPr/>
          <p:nvPr/>
        </p:nvSpPr>
        <p:spPr>
          <a:xfrm>
            <a:off x="429418" y="5933982"/>
            <a:ext cx="3536866" cy="415498"/>
          </a:xfrm>
          <a:prstGeom prst="rect">
            <a:avLst/>
          </a:prstGeom>
          <a:solidFill>
            <a:schemeClr val="accent1">
              <a:lumMod val="40000"/>
              <a:lumOff val="60000"/>
            </a:schemeClr>
          </a:solidFill>
        </p:spPr>
        <p:txBody>
          <a:bodyPr wrap="none">
            <a:spAutoFit/>
          </a:bodyPr>
          <a:lstStyle/>
          <a:p>
            <a:r>
              <a:rPr lang="zh-TW" altLang="en-US" sz="2100" b="1" dirty="0">
                <a:effectLst>
                  <a:outerShdw blurRad="38100" dist="38100" dir="2700000" algn="tl">
                    <a:srgbClr val="000000">
                      <a:alpha val="43137"/>
                    </a:srgbClr>
                  </a:outerShdw>
                </a:effectLst>
              </a:rPr>
              <a:t>建立</a:t>
            </a:r>
            <a:r>
              <a:rPr lang="en-US" altLang="zh-TW" sz="2100" b="1" dirty="0" err="1">
                <a:effectLst>
                  <a:outerShdw blurRad="38100" dist="38100" dir="2700000" algn="tl">
                    <a:srgbClr val="000000">
                      <a:alpha val="43137"/>
                    </a:srgbClr>
                  </a:outerShdw>
                </a:effectLst>
              </a:rPr>
              <a:t>metasploit</a:t>
            </a:r>
            <a:r>
              <a:rPr lang="zh-TW" altLang="en-US" sz="2100" b="1" dirty="0">
                <a:effectLst>
                  <a:outerShdw blurRad="38100" dist="38100" dir="2700000" algn="tl">
                    <a:srgbClr val="000000">
                      <a:alpha val="43137"/>
                    </a:srgbClr>
                  </a:outerShdw>
                </a:effectLst>
              </a:rPr>
              <a:t>所需的資料庫</a:t>
            </a:r>
            <a:endParaRPr lang="en-US" altLang="zh-TW" sz="2100" b="1" dirty="0">
              <a:effectLst>
                <a:outerShdw blurRad="38100" dist="38100" dir="2700000" algn="tl">
                  <a:srgbClr val="000000">
                    <a:alpha val="43137"/>
                  </a:srgbClr>
                </a:outerShdw>
              </a:effectLst>
            </a:endParaRPr>
          </a:p>
        </p:txBody>
      </p:sp>
      <p:pic>
        <p:nvPicPr>
          <p:cNvPr id="2050" name="Picture 2" descr="“metasploit”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507" y="1398317"/>
            <a:ext cx="2497009" cy="15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6891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p:cNvSpPr txBox="1">
            <a:spLocks/>
          </p:cNvSpPr>
          <p:nvPr/>
        </p:nvSpPr>
        <p:spPr>
          <a:xfrm>
            <a:off x="523190" y="315279"/>
            <a:ext cx="3544958" cy="11459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3600" b="1" dirty="0"/>
              <a:t>啟動</a:t>
            </a:r>
            <a:r>
              <a:rPr lang="zh-TW" altLang="en-US" sz="3600" b="1" dirty="0">
                <a:solidFill>
                  <a:srgbClr val="7030A0"/>
                </a:solidFill>
              </a:rPr>
              <a:t>攻擊神器</a:t>
            </a:r>
            <a:endParaRPr lang="zh-TW" altLang="en-US" sz="3600" b="1" dirty="0"/>
          </a:p>
          <a:p>
            <a:pPr marL="0" indent="0">
              <a:buNone/>
            </a:pPr>
            <a:r>
              <a:rPr lang="en-US" altLang="zh-TW" sz="2500" dirty="0">
                <a:sym typeface="Wingdings" panose="05000000000000000000" pitchFamily="2" charset="2"/>
              </a:rPr>
              <a:t></a:t>
            </a:r>
            <a:r>
              <a:rPr lang="zh-TW" altLang="en-US" sz="2500" dirty="0"/>
              <a:t>輸入</a:t>
            </a:r>
            <a:r>
              <a:rPr lang="en-US" altLang="zh-TW" sz="3600" dirty="0" err="1"/>
              <a:t>msfconsole</a:t>
            </a:r>
            <a:endParaRPr lang="en-US" altLang="zh-TW" sz="3600" dirty="0"/>
          </a:p>
        </p:txBody>
      </p:sp>
      <p:pic>
        <p:nvPicPr>
          <p:cNvPr id="2" name="圖片 1"/>
          <p:cNvPicPr>
            <a:picLocks noChangeAspect="1"/>
          </p:cNvPicPr>
          <p:nvPr/>
        </p:nvPicPr>
        <p:blipFill rotWithShape="1">
          <a:blip r:embed="rId2">
            <a:extLst>
              <a:ext uri="{28A0092B-C50C-407E-A947-70E740481C1C}">
                <a14:useLocalDpi xmlns:a14="http://schemas.microsoft.com/office/drawing/2010/main" val="0"/>
              </a:ext>
            </a:extLst>
          </a:blip>
          <a:srcRect t="69558"/>
          <a:stretch/>
        </p:blipFill>
        <p:spPr>
          <a:xfrm>
            <a:off x="523191" y="2159245"/>
            <a:ext cx="11159639" cy="2244804"/>
          </a:xfrm>
          <a:prstGeom prst="rect">
            <a:avLst/>
          </a:prstGeom>
        </p:spPr>
      </p:pic>
      <p:pic>
        <p:nvPicPr>
          <p:cNvPr id="6" name="圖片 5"/>
          <p:cNvPicPr>
            <a:picLocks noChangeAspect="1"/>
          </p:cNvPicPr>
          <p:nvPr/>
        </p:nvPicPr>
        <p:blipFill rotWithShape="1">
          <a:blip r:embed="rId2">
            <a:extLst>
              <a:ext uri="{28A0092B-C50C-407E-A947-70E740481C1C}">
                <a14:useLocalDpi xmlns:a14="http://schemas.microsoft.com/office/drawing/2010/main" val="0"/>
              </a:ext>
            </a:extLst>
          </a:blip>
          <a:srcRect r="69588" b="94170"/>
          <a:stretch/>
        </p:blipFill>
        <p:spPr>
          <a:xfrm>
            <a:off x="4208109" y="867979"/>
            <a:ext cx="5951241" cy="753910"/>
          </a:xfrm>
          <a:prstGeom prst="rect">
            <a:avLst/>
          </a:prstGeom>
        </p:spPr>
      </p:pic>
      <p:sp>
        <p:nvSpPr>
          <p:cNvPr id="3" name="橢圓 2"/>
          <p:cNvSpPr/>
          <p:nvPr/>
        </p:nvSpPr>
        <p:spPr>
          <a:xfrm>
            <a:off x="-1178767" y="4002833"/>
            <a:ext cx="1045028" cy="550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flipH="1" flipV="1">
            <a:off x="1306286" y="4553339"/>
            <a:ext cx="345232" cy="4292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651520" y="4982549"/>
            <a:ext cx="4288353" cy="584775"/>
          </a:xfrm>
          <a:prstGeom prst="rect">
            <a:avLst/>
          </a:prstGeom>
        </p:spPr>
        <p:txBody>
          <a:bodyPr wrap="none">
            <a:spAutoFit/>
          </a:bodyPr>
          <a:lstStyle/>
          <a:p>
            <a:r>
              <a:rPr lang="zh-TW" altLang="en-US" sz="3200" b="1" dirty="0">
                <a:solidFill>
                  <a:srgbClr val="7030A0"/>
                </a:solidFill>
              </a:rPr>
              <a:t>進入到攻擊魍神之國度</a:t>
            </a:r>
            <a:endParaRPr lang="zh-TW" altLang="en-US" sz="3200" dirty="0"/>
          </a:p>
        </p:txBody>
      </p:sp>
    </p:spTree>
    <p:extLst>
      <p:ext uri="{BB962C8B-B14F-4D97-AF65-F5344CB8AC3E}">
        <p14:creationId xmlns:p14="http://schemas.microsoft.com/office/powerpoint/2010/main" val="41696729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1711" y="197176"/>
            <a:ext cx="11728579" cy="969153"/>
          </a:xfrm>
        </p:spPr>
        <p:txBody>
          <a:bodyPr>
            <a:normAutofit fontScale="90000"/>
          </a:bodyPr>
          <a:lstStyle/>
          <a:p>
            <a:r>
              <a:rPr lang="zh-TW" altLang="en-US" dirty="0" smtClean="0"/>
              <a:t>你當然要熟悉</a:t>
            </a:r>
            <a:r>
              <a:rPr lang="en-US" altLang="zh-TW" dirty="0" err="1" smtClean="0"/>
              <a:t>msfconsole</a:t>
            </a:r>
            <a:r>
              <a:rPr lang="zh-TW" altLang="en-US" dirty="0" smtClean="0"/>
              <a:t>的各種指令</a:t>
            </a:r>
            <a:r>
              <a:rPr lang="en-US" altLang="zh-TW" dirty="0"/>
              <a:t/>
            </a:r>
            <a:br>
              <a:rPr lang="en-US" altLang="zh-TW" dirty="0"/>
            </a:br>
            <a:r>
              <a:rPr lang="en-US" altLang="zh-TW" sz="2700" dirty="0"/>
              <a:t>https://www.offensive-security.com/metasploit-unleashed/msfconsole-commands/</a:t>
            </a:r>
            <a:endParaRPr lang="zh-TW" altLang="en-US" sz="2700" dirty="0"/>
          </a:p>
        </p:txBody>
      </p:sp>
      <p:pic>
        <p:nvPicPr>
          <p:cNvPr id="4" name="內容版面配置區 3"/>
          <p:cNvPicPr>
            <a:picLocks noGrp="1" noChangeAspect="1"/>
          </p:cNvPicPr>
          <p:nvPr>
            <p:ph idx="1"/>
          </p:nvPr>
        </p:nvPicPr>
        <p:blipFill rotWithShape="1">
          <a:blip r:embed="rId2"/>
          <a:srcRect l="16742" t="6077" r="17284" b="8151"/>
          <a:stretch/>
        </p:blipFill>
        <p:spPr>
          <a:xfrm>
            <a:off x="1474237" y="1399594"/>
            <a:ext cx="7419703" cy="5225143"/>
          </a:xfrm>
          <a:prstGeom prst="rect">
            <a:avLst/>
          </a:prstGeom>
        </p:spPr>
      </p:pic>
      <p:sp>
        <p:nvSpPr>
          <p:cNvPr id="5" name="橢圓 4"/>
          <p:cNvSpPr/>
          <p:nvPr/>
        </p:nvSpPr>
        <p:spPr>
          <a:xfrm>
            <a:off x="3060441" y="2864498"/>
            <a:ext cx="6344816" cy="3993502"/>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223399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先學最重要的</a:t>
            </a:r>
            <a:r>
              <a:rPr lang="en-US" altLang="zh-TW" dirty="0" smtClean="0"/>
              <a:t>[</a:t>
            </a:r>
            <a:r>
              <a:rPr lang="zh-TW" altLang="en-US" dirty="0" smtClean="0"/>
              <a:t>後面會有實際操作</a:t>
            </a:r>
            <a:r>
              <a:rPr lang="en-US" altLang="zh-TW" dirty="0" smtClean="0"/>
              <a:t>]</a:t>
            </a:r>
            <a:endParaRPr lang="zh-TW" altLang="en-US" dirty="0"/>
          </a:p>
        </p:txBody>
      </p:sp>
      <p:graphicFrame>
        <p:nvGraphicFramePr>
          <p:cNvPr id="4" name="內容版面配置區 3"/>
          <p:cNvGraphicFramePr>
            <a:graphicFrameLocks noGrp="1"/>
          </p:cNvGraphicFramePr>
          <p:nvPr>
            <p:ph idx="1"/>
            <p:extLst/>
          </p:nvPr>
        </p:nvGraphicFramePr>
        <p:xfrm>
          <a:off x="650810" y="1564368"/>
          <a:ext cx="10890380" cy="4851400"/>
        </p:xfrm>
        <a:graphic>
          <a:graphicData uri="http://schemas.openxmlformats.org/drawingml/2006/table">
            <a:tbl>
              <a:tblPr firstRow="1" bandRow="1">
                <a:tableStyleId>{5C22544A-7EE6-4342-B048-85BDC9FD1C3A}</a:tableStyleId>
              </a:tblPr>
              <a:tblGrid>
                <a:gridCol w="1924579"/>
                <a:gridCol w="8965801"/>
              </a:tblGrid>
              <a:tr h="370840">
                <a:tc>
                  <a:txBody>
                    <a:bodyPr/>
                    <a:lstStyle/>
                    <a:p>
                      <a:r>
                        <a:rPr lang="en-US" altLang="zh-TW" dirty="0" smtClean="0"/>
                        <a:t>Commands</a:t>
                      </a:r>
                      <a:r>
                        <a:rPr lang="zh-TW" altLang="en-US" dirty="0" smtClean="0"/>
                        <a:t> 指令</a:t>
                      </a:r>
                      <a:endParaRPr lang="zh-TW" altLang="en-US" dirty="0"/>
                    </a:p>
                  </a:txBody>
                  <a:tcPr/>
                </a:tc>
                <a:tc>
                  <a:txBody>
                    <a:bodyPr/>
                    <a:lstStyle/>
                    <a:p>
                      <a:r>
                        <a:rPr lang="zh-TW" altLang="en-US" dirty="0" smtClean="0"/>
                        <a:t>說明</a:t>
                      </a:r>
                      <a:endParaRPr lang="zh-TW"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help</a:t>
                      </a:r>
                    </a:p>
                  </a:txBody>
                  <a:tcPr/>
                </a:tc>
                <a:tc>
                  <a:txBody>
                    <a:bodyPr/>
                    <a:lstStyle/>
                    <a:p>
                      <a:r>
                        <a:rPr lang="en-US" altLang="zh-TW" sz="2000" dirty="0" smtClean="0"/>
                        <a:t>The help command will give you a list and small description of all available commands.</a:t>
                      </a:r>
                    </a:p>
                    <a:p>
                      <a:r>
                        <a:rPr lang="zh-TW" altLang="en-US" sz="2000" dirty="0" smtClean="0"/>
                        <a:t>列出簡單說明以及可用的指令</a:t>
                      </a:r>
                      <a:endParaRPr lang="zh-TW" altLang="en-US" sz="2000" dirty="0"/>
                    </a:p>
                  </a:txBody>
                  <a:tcPr/>
                </a:tc>
              </a:tr>
              <a:tr h="370840">
                <a:tc>
                  <a:txBody>
                    <a:bodyPr/>
                    <a:lstStyle/>
                    <a:p>
                      <a:r>
                        <a:rPr lang="en-US" altLang="zh-TW" sz="2800" dirty="0" smtClean="0"/>
                        <a:t>search</a:t>
                      </a:r>
                      <a:endParaRPr lang="zh-TW" altLang="en-US" sz="2800" dirty="0"/>
                    </a:p>
                  </a:txBody>
                  <a:tcPr/>
                </a:tc>
                <a:tc>
                  <a:txBody>
                    <a:bodyPr/>
                    <a:lstStyle/>
                    <a:p>
                      <a:r>
                        <a:rPr lang="zh-TW" altLang="en-US" sz="2000" dirty="0" smtClean="0"/>
                        <a:t>用來找東西  </a:t>
                      </a:r>
                      <a:r>
                        <a:rPr lang="en-US" altLang="zh-TW" sz="2000" dirty="0" smtClean="0"/>
                        <a:t>search ms08-067   </a:t>
                      </a:r>
                      <a:r>
                        <a:rPr lang="zh-TW" altLang="en-US" sz="2000" dirty="0" smtClean="0"/>
                        <a:t> </a:t>
                      </a:r>
                      <a:endParaRPr lang="zh-TW" altLang="en-US" sz="2000" dirty="0"/>
                    </a:p>
                  </a:txBody>
                  <a:tcPr/>
                </a:tc>
              </a:tr>
              <a:tr h="370840">
                <a:tc>
                  <a:txBody>
                    <a:bodyPr/>
                    <a:lstStyle/>
                    <a:p>
                      <a:r>
                        <a:rPr lang="en-US" altLang="zh-TW" sz="2800" dirty="0" smtClean="0"/>
                        <a:t>show</a:t>
                      </a:r>
                      <a:endParaRPr lang="zh-TW" altLang="en-US" sz="2800" dirty="0"/>
                    </a:p>
                  </a:txBody>
                  <a:tcPr/>
                </a:tc>
                <a:tc>
                  <a:txBody>
                    <a:bodyPr/>
                    <a:lstStyle/>
                    <a:p>
                      <a:r>
                        <a:rPr lang="zh-TW" altLang="en-US" dirty="0" smtClean="0"/>
                        <a:t>顯示各種模組或者</a:t>
                      </a:r>
                      <a:r>
                        <a:rPr lang="zh-TW" altLang="en-US" sz="2400" b="1" dirty="0" smtClean="0">
                          <a:solidFill>
                            <a:srgbClr val="FF0000"/>
                          </a:solidFill>
                          <a:effectLst>
                            <a:outerShdw blurRad="38100" dist="38100" dir="2700000" algn="tl">
                              <a:srgbClr val="000000">
                                <a:alpha val="43137"/>
                              </a:srgbClr>
                            </a:outerShdw>
                          </a:effectLst>
                        </a:rPr>
                        <a:t>顯示各種攻擊所需參數</a:t>
                      </a:r>
                      <a:r>
                        <a:rPr lang="en-US" altLang="zh-TW" sz="2400" b="1" dirty="0" smtClean="0">
                          <a:solidFill>
                            <a:srgbClr val="FF0000"/>
                          </a:solidFill>
                          <a:effectLst>
                            <a:outerShdw blurRad="38100" dist="38100" dir="2700000" algn="tl">
                              <a:srgbClr val="000000">
                                <a:alpha val="43137"/>
                              </a:srgbClr>
                            </a:outerShdw>
                          </a:effectLst>
                        </a:rPr>
                        <a:t>(show options)</a:t>
                      </a:r>
                    </a:p>
                  </a:txBody>
                  <a:tcPr/>
                </a:tc>
              </a:tr>
              <a:tr h="370840">
                <a:tc>
                  <a:txBody>
                    <a:bodyPr/>
                    <a:lstStyle/>
                    <a:p>
                      <a:r>
                        <a:rPr lang="en-US" altLang="zh-TW" sz="2800" dirty="0" smtClean="0"/>
                        <a:t>set</a:t>
                      </a:r>
                      <a:endParaRPr lang="zh-TW" altLang="en-US" sz="2800" dirty="0"/>
                    </a:p>
                  </a:txBody>
                  <a:tcPr/>
                </a:tc>
                <a:tc>
                  <a:txBody>
                    <a:bodyPr/>
                    <a:lstStyle/>
                    <a:p>
                      <a:r>
                        <a:rPr lang="zh-TW" altLang="en-US" b="1" dirty="0" smtClean="0">
                          <a:solidFill>
                            <a:srgbClr val="FF0000"/>
                          </a:solidFill>
                          <a:effectLst>
                            <a:outerShdw blurRad="38100" dist="38100" dir="2700000" algn="tl">
                              <a:srgbClr val="000000">
                                <a:alpha val="43137"/>
                              </a:srgbClr>
                            </a:outerShdw>
                          </a:effectLst>
                        </a:rPr>
                        <a:t>設定</a:t>
                      </a:r>
                      <a:r>
                        <a:rPr lang="zh-TW" altLang="en-US" dirty="0" smtClean="0"/>
                        <a:t>各種參數</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smtClean="0"/>
                        <a:t>set </a:t>
                      </a:r>
                      <a:r>
                        <a:rPr lang="zh-TW" altLang="en-US" sz="2400" dirty="0" smtClean="0"/>
                        <a:t> </a:t>
                      </a:r>
                      <a:r>
                        <a:rPr lang="en-US" altLang="zh-TW" sz="2400" dirty="0" smtClean="0"/>
                        <a:t>RHOST </a:t>
                      </a:r>
                      <a:r>
                        <a:rPr lang="zh-TW" altLang="en-US" sz="2400" dirty="0" smtClean="0"/>
                        <a:t> </a:t>
                      </a:r>
                      <a:r>
                        <a:rPr lang="en-US" altLang="zh-TW" sz="2400" dirty="0" smtClean="0"/>
                        <a:t>192.168.1.2  </a:t>
                      </a:r>
                      <a:r>
                        <a:rPr lang="en-US" altLang="zh-TW" sz="2400" dirty="0" smtClean="0">
                          <a:sym typeface="Wingdings" panose="05000000000000000000" pitchFamily="2" charset="2"/>
                        </a:rPr>
                        <a:t></a:t>
                      </a:r>
                      <a:r>
                        <a:rPr lang="zh-TW" altLang="en-US" sz="2400" dirty="0" smtClean="0">
                          <a:sym typeface="Wingdings" panose="05000000000000000000" pitchFamily="2" charset="2"/>
                        </a:rPr>
                        <a:t>設定</a:t>
                      </a:r>
                      <a:r>
                        <a:rPr lang="en-US" altLang="zh-TW" sz="2400" dirty="0" smtClean="0"/>
                        <a:t>RHOST</a:t>
                      </a:r>
                      <a:r>
                        <a:rPr lang="zh-TW" altLang="en-US" sz="2400" dirty="0" smtClean="0"/>
                        <a:t>參數</a:t>
                      </a:r>
                      <a:r>
                        <a:rPr lang="en-US" altLang="zh-TW" sz="2400" dirty="0" smtClean="0"/>
                        <a:t>[</a:t>
                      </a:r>
                      <a:r>
                        <a:rPr lang="zh-TW" altLang="en-US" sz="2400" dirty="0" smtClean="0"/>
                        <a:t>遠端主機</a:t>
                      </a:r>
                      <a:r>
                        <a:rPr lang="en-US" altLang="zh-TW" sz="2400" dirty="0" smtClean="0"/>
                        <a:t>]</a:t>
                      </a:r>
                      <a:r>
                        <a:rPr lang="zh-TW" altLang="en-US" sz="2400" dirty="0" smtClean="0">
                          <a:solidFill>
                            <a:srgbClr val="FF0000"/>
                          </a:solidFill>
                        </a:rPr>
                        <a:t>為</a:t>
                      </a:r>
                      <a:r>
                        <a:rPr lang="en-US" altLang="zh-TW" sz="2400" dirty="0" smtClean="0"/>
                        <a:t>192.168.1.2 </a:t>
                      </a:r>
                    </a:p>
                  </a:txBody>
                  <a:tcPr/>
                </a:tc>
              </a:tr>
              <a:tr h="370840">
                <a:tc>
                  <a:txBody>
                    <a:bodyPr/>
                    <a:lstStyle/>
                    <a:p>
                      <a:r>
                        <a:rPr lang="en-US" altLang="zh-TW" sz="2800" dirty="0" smtClean="0"/>
                        <a:t>use</a:t>
                      </a:r>
                      <a:endParaRPr lang="zh-TW" altLang="en-US" sz="2800" dirty="0"/>
                    </a:p>
                  </a:txBody>
                  <a:tcPr/>
                </a:tc>
                <a:tc>
                  <a:txBody>
                    <a:bodyPr/>
                    <a:lstStyle/>
                    <a:p>
                      <a:r>
                        <a:rPr lang="zh-TW" altLang="en-US" b="1" dirty="0" smtClean="0">
                          <a:effectLst>
                            <a:outerShdw blurRad="38100" dist="38100" dir="2700000" algn="tl">
                              <a:srgbClr val="000000">
                                <a:alpha val="43137"/>
                              </a:srgbClr>
                            </a:outerShdw>
                          </a:effectLst>
                        </a:rPr>
                        <a:t>使用某各個特定</a:t>
                      </a:r>
                      <a:r>
                        <a:rPr lang="zh-TW" altLang="en-US" b="1" dirty="0" smtClean="0">
                          <a:solidFill>
                            <a:srgbClr val="FF0000"/>
                          </a:solidFill>
                          <a:effectLst>
                            <a:outerShdw blurRad="38100" dist="38100" dir="2700000" algn="tl">
                              <a:srgbClr val="000000">
                                <a:alpha val="43137"/>
                              </a:srgbClr>
                            </a:outerShdw>
                          </a:effectLst>
                        </a:rPr>
                        <a:t>攻擊軍團</a:t>
                      </a:r>
                      <a:r>
                        <a:rPr lang="en-US" altLang="zh-TW" b="1" dirty="0" smtClean="0">
                          <a:solidFill>
                            <a:srgbClr val="FF0000"/>
                          </a:solidFill>
                          <a:effectLst>
                            <a:outerShdw blurRad="38100" dist="38100" dir="2700000" algn="tl">
                              <a:srgbClr val="000000">
                                <a:alpha val="43137"/>
                              </a:srgbClr>
                            </a:outerShdw>
                          </a:effectLst>
                        </a:rPr>
                        <a:t>(exploit</a:t>
                      </a:r>
                      <a:r>
                        <a:rPr lang="zh-TW" altLang="en-US" b="1" dirty="0" smtClean="0">
                          <a:solidFill>
                            <a:srgbClr val="FF0000"/>
                          </a:solidFill>
                          <a:effectLst>
                            <a:outerShdw blurRad="38100" dist="38100" dir="2700000" algn="tl">
                              <a:srgbClr val="000000">
                                <a:alpha val="43137"/>
                              </a:srgbClr>
                            </a:outerShdw>
                          </a:effectLst>
                        </a:rPr>
                        <a:t>模組</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或是</a:t>
                      </a:r>
                      <a:r>
                        <a:rPr lang="zh-TW" altLang="en-US" b="1" dirty="0" smtClean="0">
                          <a:solidFill>
                            <a:srgbClr val="FF0000"/>
                          </a:solidFill>
                          <a:effectLst>
                            <a:outerShdw blurRad="38100" dist="38100" dir="2700000" algn="tl">
                              <a:srgbClr val="000000">
                                <a:alpha val="43137"/>
                              </a:srgbClr>
                            </a:outerShdw>
                          </a:effectLst>
                        </a:rPr>
                        <a:t>情報局</a:t>
                      </a:r>
                      <a:r>
                        <a:rPr lang="en-US" altLang="zh-TW" b="1" dirty="0" smtClean="0">
                          <a:solidFill>
                            <a:srgbClr val="FF0000"/>
                          </a:solidFill>
                          <a:effectLst>
                            <a:outerShdw blurRad="38100" dist="38100" dir="2700000" algn="tl">
                              <a:srgbClr val="000000">
                                <a:alpha val="43137"/>
                              </a:srgbClr>
                            </a:outerShdw>
                          </a:effectLst>
                        </a:rPr>
                        <a:t>(auxiliary</a:t>
                      </a:r>
                      <a:r>
                        <a:rPr lang="zh-TW" altLang="en-US" b="1" dirty="0" smtClean="0">
                          <a:solidFill>
                            <a:srgbClr val="FF0000"/>
                          </a:solidFill>
                          <a:effectLst>
                            <a:outerShdw blurRad="38100" dist="38100" dir="2700000" algn="tl">
                              <a:srgbClr val="000000">
                                <a:alpha val="43137"/>
                              </a:srgbClr>
                            </a:outerShdw>
                          </a:effectLst>
                        </a:rPr>
                        <a:t>模組底下的</a:t>
                      </a:r>
                      <a:r>
                        <a:rPr lang="en-US" altLang="zh-TW" b="1" dirty="0" smtClean="0">
                          <a:solidFill>
                            <a:srgbClr val="FF0000"/>
                          </a:solidFill>
                          <a:effectLst>
                            <a:outerShdw blurRad="38100" dist="38100" dir="2700000" algn="tl">
                              <a:srgbClr val="000000">
                                <a:alpha val="43137"/>
                              </a:srgbClr>
                            </a:outerShdw>
                          </a:effectLst>
                        </a:rPr>
                        <a:t>scanner</a:t>
                      </a:r>
                      <a:r>
                        <a:rPr lang="zh-TW" altLang="en-US" b="1" dirty="0" smtClean="0">
                          <a:solidFill>
                            <a:srgbClr val="FF0000"/>
                          </a:solidFill>
                          <a:effectLst>
                            <a:outerShdw blurRad="38100" dist="38100" dir="2700000" algn="tl">
                              <a:srgbClr val="000000">
                                <a:alpha val="43137"/>
                              </a:srgbClr>
                            </a:outerShdw>
                          </a:effectLst>
                        </a:rPr>
                        <a:t>子模組</a:t>
                      </a:r>
                      <a:r>
                        <a:rPr lang="en-US" altLang="zh-TW" b="1" dirty="0" smtClean="0">
                          <a:solidFill>
                            <a:srgbClr val="FF0000"/>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1" dirty="0" smtClean="0">
                          <a:solidFill>
                            <a:srgbClr val="FF0000"/>
                          </a:solidFill>
                          <a:effectLst>
                            <a:outerShdw blurRad="38100" dist="38100" dir="2700000" algn="tl">
                              <a:srgbClr val="000000">
                                <a:alpha val="43137"/>
                              </a:srgbClr>
                            </a:outerShdw>
                          </a:effectLst>
                        </a:rPr>
                        <a:t>use </a:t>
                      </a:r>
                      <a:r>
                        <a:rPr lang="en-US" altLang="zh-TW" sz="2000" b="1" dirty="0" smtClean="0">
                          <a:solidFill>
                            <a:schemeClr val="tx1"/>
                          </a:solidFill>
                          <a:effectLst>
                            <a:outerShdw blurRad="38100" dist="38100" dir="2700000" algn="tl">
                              <a:srgbClr val="000000">
                                <a:alpha val="43137"/>
                              </a:srgbClr>
                            </a:outerShdw>
                          </a:effectLst>
                        </a:rPr>
                        <a:t>exploit/windows/</a:t>
                      </a:r>
                      <a:r>
                        <a:rPr lang="en-US" altLang="zh-TW" sz="2000" b="1" dirty="0" err="1" smtClean="0">
                          <a:solidFill>
                            <a:schemeClr val="tx1"/>
                          </a:solidFill>
                          <a:effectLst>
                            <a:outerShdw blurRad="38100" dist="38100" dir="2700000" algn="tl">
                              <a:srgbClr val="000000">
                                <a:alpha val="43137"/>
                              </a:srgbClr>
                            </a:outerShdw>
                          </a:effectLst>
                        </a:rPr>
                        <a:t>smb</a:t>
                      </a:r>
                      <a:r>
                        <a:rPr lang="en-US" altLang="zh-TW" sz="2000" b="1" dirty="0" smtClean="0">
                          <a:solidFill>
                            <a:schemeClr val="tx1"/>
                          </a:solidFill>
                          <a:effectLst>
                            <a:outerShdw blurRad="38100" dist="38100" dir="2700000" algn="tl">
                              <a:srgbClr val="000000">
                                <a:alpha val="43137"/>
                              </a:srgbClr>
                            </a:outerShdw>
                          </a:effectLst>
                        </a:rPr>
                        <a:t>/ms08_067_netapi</a:t>
                      </a:r>
                    </a:p>
                  </a:txBody>
                  <a:tcPr/>
                </a:tc>
              </a:tr>
              <a:tr h="370840">
                <a:tc>
                  <a:txBody>
                    <a:bodyPr/>
                    <a:lstStyle/>
                    <a:p>
                      <a:r>
                        <a:rPr lang="en-US" altLang="zh-TW" sz="2800" dirty="0" smtClean="0"/>
                        <a:t>exploit</a:t>
                      </a:r>
                      <a:endParaRPr lang="zh-TW" alt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smtClean="0">
                          <a:solidFill>
                            <a:schemeClr val="tx1"/>
                          </a:solidFill>
                          <a:effectLst>
                            <a:outerShdw blurRad="38100" dist="38100" dir="2700000" algn="tl">
                              <a:srgbClr val="000000">
                                <a:alpha val="43137"/>
                              </a:srgbClr>
                            </a:outerShdw>
                          </a:effectLst>
                        </a:rPr>
                        <a:t>進行攻擊</a:t>
                      </a:r>
                      <a:r>
                        <a:rPr lang="en-US" altLang="zh-TW" sz="2000" b="1" dirty="0" smtClean="0">
                          <a:solidFill>
                            <a:schemeClr val="tx1"/>
                          </a:solidFill>
                          <a:effectLst>
                            <a:outerShdw blurRad="38100" dist="38100" dir="2700000" algn="tl">
                              <a:srgbClr val="000000">
                                <a:alpha val="43137"/>
                              </a:srgbClr>
                            </a:outerShdw>
                          </a:effectLst>
                        </a:rPr>
                        <a:t>!</a:t>
                      </a:r>
                      <a:r>
                        <a:rPr lang="zh-TW" altLang="en-US" sz="2000" b="1" dirty="0" smtClean="0">
                          <a:solidFill>
                            <a:schemeClr val="tx1"/>
                          </a:solidFill>
                          <a:effectLst>
                            <a:outerShdw blurRad="38100" dist="38100" dir="2700000" algn="tl">
                              <a:srgbClr val="000000">
                                <a:alpha val="43137"/>
                              </a:srgbClr>
                            </a:outerShdw>
                          </a:effectLst>
                        </a:rPr>
                        <a:t>  最後軍團集結後</a:t>
                      </a:r>
                      <a:r>
                        <a:rPr lang="en-US" altLang="zh-TW" sz="2000" b="1" dirty="0" smtClean="0">
                          <a:solidFill>
                            <a:schemeClr val="tx1"/>
                          </a:solidFill>
                          <a:effectLst>
                            <a:outerShdw blurRad="38100" dist="38100" dir="2700000" algn="tl">
                              <a:srgbClr val="000000">
                                <a:alpha val="43137"/>
                              </a:srgbClr>
                            </a:outerShdw>
                          </a:effectLst>
                        </a:rPr>
                        <a:t>(</a:t>
                      </a:r>
                      <a:r>
                        <a:rPr lang="zh-TW" altLang="en-US" sz="2000" b="1" dirty="0" smtClean="0">
                          <a:solidFill>
                            <a:schemeClr val="tx1"/>
                          </a:solidFill>
                          <a:effectLst>
                            <a:outerShdw blurRad="38100" dist="38100" dir="2700000" algn="tl">
                              <a:srgbClr val="000000">
                                <a:alpha val="43137"/>
                              </a:srgbClr>
                            </a:outerShdw>
                          </a:effectLst>
                        </a:rPr>
                        <a:t>攻擊參數都設定好後</a:t>
                      </a:r>
                      <a:r>
                        <a:rPr lang="en-US" altLang="zh-TW" sz="2000" b="1" dirty="0" smtClean="0">
                          <a:solidFill>
                            <a:schemeClr val="tx1"/>
                          </a:solidFill>
                          <a:effectLst>
                            <a:outerShdw blurRad="38100" dist="38100" dir="2700000" algn="tl">
                              <a:srgbClr val="000000">
                                <a:alpha val="43137"/>
                              </a:srgbClr>
                            </a:outerShdw>
                          </a:effectLst>
                        </a:rPr>
                        <a:t>)</a:t>
                      </a:r>
                      <a:r>
                        <a:rPr lang="zh-TW" altLang="en-US" sz="2000" b="1" dirty="0" smtClean="0">
                          <a:solidFill>
                            <a:schemeClr val="tx1"/>
                          </a:solidFill>
                          <a:effectLst>
                            <a:outerShdw blurRad="38100" dist="38100" dir="2700000" algn="tl">
                              <a:srgbClr val="000000">
                                <a:alpha val="43137"/>
                              </a:srgbClr>
                            </a:outerShdw>
                          </a:effectLst>
                        </a:rPr>
                        <a:t>就是下達攻擊的軍令</a:t>
                      </a:r>
                      <a:r>
                        <a:rPr lang="en-US" altLang="zh-TW" sz="2000" b="1" dirty="0" smtClean="0">
                          <a:solidFill>
                            <a:schemeClr val="tx1"/>
                          </a:solidFill>
                          <a:effectLst>
                            <a:outerShdw blurRad="38100" dist="38100" dir="2700000" algn="tl">
                              <a:srgbClr val="000000">
                                <a:alpha val="43137"/>
                              </a:srgbClr>
                            </a:outerShdw>
                          </a:effectLst>
                        </a:rPr>
                        <a:t>!</a:t>
                      </a:r>
                    </a:p>
                  </a:txBody>
                  <a:tcPr/>
                </a:tc>
              </a:tr>
              <a:tr h="370840">
                <a:tc>
                  <a:txBody>
                    <a:bodyPr/>
                    <a:lstStyle/>
                    <a:p>
                      <a:r>
                        <a:rPr lang="en-US" altLang="zh-TW" sz="2800" dirty="0" smtClean="0"/>
                        <a:t>exit</a:t>
                      </a:r>
                      <a:endParaRPr lang="zh-TW" alt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smtClean="0">
                          <a:solidFill>
                            <a:schemeClr val="tx1"/>
                          </a:solidFill>
                          <a:effectLst>
                            <a:outerShdw blurRad="38100" dist="38100" dir="2700000" algn="tl">
                              <a:srgbClr val="000000">
                                <a:alpha val="43137"/>
                              </a:srgbClr>
                            </a:outerShdw>
                          </a:effectLst>
                        </a:rPr>
                        <a:t>離開</a:t>
                      </a:r>
                      <a:r>
                        <a:rPr lang="en-US" altLang="zh-TW" sz="2000" b="1" dirty="0" err="1" smtClean="0">
                          <a:solidFill>
                            <a:schemeClr val="tx1"/>
                          </a:solidFill>
                          <a:effectLst>
                            <a:outerShdw blurRad="38100" dist="38100" dir="2700000" algn="tl">
                              <a:srgbClr val="000000">
                                <a:alpha val="43137"/>
                              </a:srgbClr>
                            </a:outerShdw>
                          </a:effectLst>
                        </a:rPr>
                        <a:t>msfconsole</a:t>
                      </a:r>
                      <a:r>
                        <a:rPr lang="en-US" altLang="zh-TW" sz="2000" b="1" dirty="0" smtClean="0">
                          <a:solidFill>
                            <a:schemeClr val="tx1"/>
                          </a:solidFill>
                          <a:effectLst>
                            <a:outerShdw blurRad="38100" dist="38100" dir="2700000" algn="tl">
                              <a:srgbClr val="000000">
                                <a:alpha val="43137"/>
                              </a:srgbClr>
                            </a:outerShdw>
                          </a:effectLst>
                        </a:rPr>
                        <a:t> </a:t>
                      </a:r>
                      <a:r>
                        <a:rPr lang="zh-TW" altLang="en-US" sz="2000" b="1" dirty="0" smtClean="0">
                          <a:solidFill>
                            <a:schemeClr val="tx1"/>
                          </a:solidFill>
                          <a:effectLst>
                            <a:outerShdw blurRad="38100" dist="38100" dir="2700000" algn="tl">
                              <a:srgbClr val="000000">
                                <a:alpha val="43137"/>
                              </a:srgbClr>
                            </a:outerShdw>
                          </a:effectLst>
                        </a:rPr>
                        <a:t>返回到 </a:t>
                      </a:r>
                      <a:r>
                        <a:rPr lang="en-US" altLang="zh-TW" sz="2000" b="1" dirty="0" err="1" smtClean="0">
                          <a:solidFill>
                            <a:schemeClr val="tx1"/>
                          </a:solidFill>
                          <a:effectLst>
                            <a:outerShdw blurRad="38100" dist="38100" dir="2700000" algn="tl">
                              <a:srgbClr val="000000">
                                <a:alpha val="43137"/>
                              </a:srgbClr>
                            </a:outerShdw>
                          </a:effectLst>
                        </a:rPr>
                        <a:t>linux</a:t>
                      </a:r>
                      <a:r>
                        <a:rPr lang="zh-TW" altLang="en-US" sz="2000" b="1" dirty="0" smtClean="0">
                          <a:solidFill>
                            <a:schemeClr val="tx1"/>
                          </a:solidFill>
                          <a:effectLst>
                            <a:outerShdw blurRad="38100" dist="38100" dir="2700000" algn="tl">
                              <a:srgbClr val="000000">
                                <a:alpha val="43137"/>
                              </a:srgbClr>
                            </a:outerShdw>
                          </a:effectLst>
                        </a:rPr>
                        <a:t>主場</a:t>
                      </a:r>
                      <a:endParaRPr lang="en-US" altLang="zh-TW" sz="2000" b="1" dirty="0" smtClean="0">
                        <a:solidFill>
                          <a:schemeClr val="tx1"/>
                        </a:solidFill>
                        <a:effectLst>
                          <a:outerShdw blurRad="38100" dist="38100" dir="2700000" algn="tl">
                            <a:srgbClr val="000000">
                              <a:alpha val="43137"/>
                            </a:srgbClr>
                          </a:outerShdw>
                        </a:effectLst>
                      </a:endParaRPr>
                    </a:p>
                  </a:txBody>
                  <a:tcPr/>
                </a:tc>
              </a:tr>
            </a:tbl>
          </a:graphicData>
        </a:graphic>
      </p:graphicFrame>
    </p:spTree>
    <p:extLst>
      <p:ext uri="{BB962C8B-B14F-4D97-AF65-F5344CB8AC3E}">
        <p14:creationId xmlns:p14="http://schemas.microsoft.com/office/powerpoint/2010/main" val="22593718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txBox="1">
            <a:spLocks/>
          </p:cNvSpPr>
          <p:nvPr/>
        </p:nvSpPr>
        <p:spPr>
          <a:xfrm>
            <a:off x="701031" y="423316"/>
            <a:ext cx="3432431"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搜尋</a:t>
            </a:r>
            <a:r>
              <a:rPr lang="en-US" altLang="zh-TW" sz="2500" b="1" dirty="0"/>
              <a:t>ms08_067</a:t>
            </a:r>
            <a:r>
              <a:rPr lang="zh-TW" altLang="en-US" sz="2500" b="1" dirty="0"/>
              <a:t>攻擊模組</a:t>
            </a:r>
          </a:p>
        </p:txBody>
      </p:sp>
      <p:sp>
        <p:nvSpPr>
          <p:cNvPr id="11" name="內容版面配置區 2"/>
          <p:cNvSpPr txBox="1">
            <a:spLocks/>
          </p:cNvSpPr>
          <p:nvPr/>
        </p:nvSpPr>
        <p:spPr>
          <a:xfrm>
            <a:off x="4348291" y="410267"/>
            <a:ext cx="5140942"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4000" b="1" dirty="0">
                <a:solidFill>
                  <a:srgbClr val="C00000"/>
                </a:solidFill>
                <a:effectLst>
                  <a:outerShdw blurRad="38100" dist="38100" dir="2700000" algn="tl">
                    <a:srgbClr val="000000">
                      <a:alpha val="43137"/>
                    </a:srgbClr>
                  </a:outerShdw>
                </a:effectLst>
              </a:rPr>
              <a:t>search</a:t>
            </a:r>
            <a:r>
              <a:rPr lang="en-US" altLang="zh-TW" sz="4000" dirty="0"/>
              <a:t> ms08_067</a:t>
            </a: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30" y="1197195"/>
            <a:ext cx="10882448" cy="1788600"/>
          </a:xfrm>
          <a:prstGeom prst="rect">
            <a:avLst/>
          </a:prstGeom>
        </p:spPr>
      </p:pic>
      <p:pic>
        <p:nvPicPr>
          <p:cNvPr id="12" name="內容版面配置區 3"/>
          <p:cNvPicPr>
            <a:picLocks noChangeAspect="1"/>
          </p:cNvPicPr>
          <p:nvPr/>
        </p:nvPicPr>
        <p:blipFill rotWithShape="1">
          <a:blip r:embed="rId3"/>
          <a:srcRect t="60431" r="2296"/>
          <a:stretch/>
        </p:blipFill>
        <p:spPr>
          <a:xfrm>
            <a:off x="3441066" y="3250983"/>
            <a:ext cx="8075578" cy="3493200"/>
          </a:xfrm>
          <a:prstGeom prst="rect">
            <a:avLst/>
          </a:prstGeom>
        </p:spPr>
      </p:pic>
      <p:sp>
        <p:nvSpPr>
          <p:cNvPr id="13" name="矩形 12"/>
          <p:cNvSpPr/>
          <p:nvPr/>
        </p:nvSpPr>
        <p:spPr>
          <a:xfrm>
            <a:off x="6361157" y="4124552"/>
            <a:ext cx="2209976" cy="1951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橢圓 1"/>
          <p:cNvSpPr/>
          <p:nvPr/>
        </p:nvSpPr>
        <p:spPr>
          <a:xfrm>
            <a:off x="214605" y="2369978"/>
            <a:ext cx="4488025" cy="7277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2417247" y="1474237"/>
            <a:ext cx="41371" cy="7931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向右箭號 5"/>
          <p:cNvSpPr/>
          <p:nvPr/>
        </p:nvSpPr>
        <p:spPr>
          <a:xfrm>
            <a:off x="2267339" y="4462451"/>
            <a:ext cx="1073020" cy="730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內容版面配置區 2"/>
          <p:cNvSpPr txBox="1">
            <a:spLocks/>
          </p:cNvSpPr>
          <p:nvPr/>
        </p:nvSpPr>
        <p:spPr>
          <a:xfrm>
            <a:off x="214604" y="3556063"/>
            <a:ext cx="2771192" cy="20889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000" b="1" dirty="0">
                <a:solidFill>
                  <a:srgbClr val="C00000"/>
                </a:solidFill>
                <a:effectLst>
                  <a:outerShdw blurRad="38100" dist="38100" dir="2700000" algn="tl">
                    <a:srgbClr val="000000">
                      <a:alpha val="43137"/>
                    </a:srgbClr>
                  </a:outerShdw>
                </a:effectLst>
              </a:rPr>
              <a:t>攻擊碼程式</a:t>
            </a:r>
            <a:endParaRPr lang="en-US" altLang="zh-TW" sz="4000" b="1" dirty="0">
              <a:solidFill>
                <a:srgbClr val="C00000"/>
              </a:solidFill>
              <a:effectLst>
                <a:outerShdw blurRad="38100" dist="38100" dir="2700000" algn="tl">
                  <a:srgbClr val="000000">
                    <a:alpha val="43137"/>
                  </a:srgbClr>
                </a:outerShdw>
              </a:effectLst>
            </a:endParaRPr>
          </a:p>
          <a:p>
            <a:pPr marL="0" indent="0">
              <a:buNone/>
            </a:pPr>
            <a:r>
              <a:rPr lang="zh-TW" altLang="en-US" sz="4000" b="1" dirty="0">
                <a:solidFill>
                  <a:srgbClr val="C00000"/>
                </a:solidFill>
                <a:effectLst>
                  <a:outerShdw blurRad="38100" dist="38100" dir="2700000" algn="tl">
                    <a:srgbClr val="000000">
                      <a:alpha val="43137"/>
                    </a:srgbClr>
                  </a:outerShdw>
                </a:effectLst>
              </a:rPr>
              <a:t>名稱</a:t>
            </a:r>
            <a:endParaRPr lang="en-US" altLang="zh-TW" sz="4000" b="1" dirty="0">
              <a:solidFill>
                <a:srgbClr val="C00000"/>
              </a:solidFill>
              <a:effectLst>
                <a:outerShdw blurRad="38100" dist="38100" dir="2700000" algn="tl">
                  <a:srgbClr val="000000">
                    <a:alpha val="43137"/>
                  </a:srgbClr>
                </a:outerShdw>
              </a:effectLst>
            </a:endParaRPr>
          </a:p>
          <a:p>
            <a:pPr marL="0" indent="0">
              <a:buNone/>
            </a:pPr>
            <a:r>
              <a:rPr lang="zh-TW" altLang="en-US" sz="4000" b="1" dirty="0">
                <a:solidFill>
                  <a:srgbClr val="C00000"/>
                </a:solidFill>
                <a:effectLst>
                  <a:outerShdw blurRad="38100" dist="38100" dir="2700000" algn="tl">
                    <a:srgbClr val="000000">
                      <a:alpha val="43137"/>
                    </a:srgbClr>
                  </a:outerShdw>
                </a:effectLst>
              </a:rPr>
              <a:t>及位置</a:t>
            </a:r>
            <a:endParaRPr lang="en-US" altLang="zh-TW" sz="4000" dirty="0"/>
          </a:p>
        </p:txBody>
      </p:sp>
    </p:spTree>
    <p:extLst>
      <p:ext uri="{BB962C8B-B14F-4D97-AF65-F5344CB8AC3E}">
        <p14:creationId xmlns:p14="http://schemas.microsoft.com/office/powerpoint/2010/main" val="31715873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720815" y="265481"/>
            <a:ext cx="4448345"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使用</a:t>
            </a:r>
            <a:r>
              <a:rPr lang="en-US" altLang="zh-TW" sz="2500" b="1" dirty="0"/>
              <a:t>ms08_067_netapi</a:t>
            </a:r>
            <a:r>
              <a:rPr lang="zh-TW" altLang="en-US" sz="2500" b="1" dirty="0"/>
              <a:t>攻擊模組</a:t>
            </a:r>
          </a:p>
        </p:txBody>
      </p:sp>
      <p:sp>
        <p:nvSpPr>
          <p:cNvPr id="5" name="內容版面配置區 2"/>
          <p:cNvSpPr txBox="1">
            <a:spLocks/>
          </p:cNvSpPr>
          <p:nvPr/>
        </p:nvSpPr>
        <p:spPr>
          <a:xfrm>
            <a:off x="5317519" y="298537"/>
            <a:ext cx="6120727"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b="1" dirty="0">
                <a:solidFill>
                  <a:srgbClr val="FF0000"/>
                </a:solidFill>
                <a:effectLst>
                  <a:outerShdw blurRad="38100" dist="38100" dir="2700000" algn="tl">
                    <a:srgbClr val="000000">
                      <a:alpha val="43137"/>
                    </a:srgbClr>
                  </a:outerShdw>
                </a:effectLst>
              </a:rPr>
              <a:t>use</a:t>
            </a:r>
            <a:r>
              <a:rPr lang="en-US" altLang="zh-TW" sz="2500" dirty="0"/>
              <a:t> exploit/windows/</a:t>
            </a:r>
            <a:r>
              <a:rPr lang="en-US" altLang="zh-TW" sz="2500" dirty="0" err="1"/>
              <a:t>smb</a:t>
            </a:r>
            <a:r>
              <a:rPr lang="en-US" altLang="zh-TW" sz="2500" dirty="0"/>
              <a:t>/ms08_067_netapi</a:t>
            </a: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505" y="1050323"/>
            <a:ext cx="9751789" cy="807044"/>
          </a:xfrm>
          <a:prstGeom prst="rect">
            <a:avLst/>
          </a:prstGeom>
        </p:spPr>
      </p:pic>
      <p:sp>
        <p:nvSpPr>
          <p:cNvPr id="7" name="標題 1"/>
          <p:cNvSpPr txBox="1">
            <a:spLocks/>
          </p:cNvSpPr>
          <p:nvPr/>
        </p:nvSpPr>
        <p:spPr>
          <a:xfrm>
            <a:off x="679199" y="2811003"/>
            <a:ext cx="3253852"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列出需要設定參數的選項</a:t>
            </a:r>
          </a:p>
        </p:txBody>
      </p:sp>
      <p:sp>
        <p:nvSpPr>
          <p:cNvPr id="8" name="內容版面配置區 2"/>
          <p:cNvSpPr txBox="1">
            <a:spLocks/>
          </p:cNvSpPr>
          <p:nvPr/>
        </p:nvSpPr>
        <p:spPr>
          <a:xfrm>
            <a:off x="3939198" y="2850246"/>
            <a:ext cx="2223217"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t>show options</a:t>
            </a: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536" y="3485708"/>
            <a:ext cx="7953246" cy="3299870"/>
          </a:xfrm>
          <a:prstGeom prst="rect">
            <a:avLst/>
          </a:prstGeom>
        </p:spPr>
      </p:pic>
      <p:sp>
        <p:nvSpPr>
          <p:cNvPr id="10" name="矩形 9"/>
          <p:cNvSpPr/>
          <p:nvPr/>
        </p:nvSpPr>
        <p:spPr>
          <a:xfrm>
            <a:off x="1407273" y="4189900"/>
            <a:ext cx="3643532" cy="11962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442449" y="5847350"/>
            <a:ext cx="5372034" cy="47705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TW" sz="2500" dirty="0"/>
              <a:t>Required</a:t>
            </a:r>
            <a:r>
              <a:rPr lang="zh-TW" altLang="en-US" sz="2500" dirty="0"/>
              <a:t>欄位是</a:t>
            </a:r>
            <a:r>
              <a:rPr lang="en-US" altLang="zh-TW" sz="2500" dirty="0"/>
              <a:t>yes</a:t>
            </a:r>
            <a:r>
              <a:rPr lang="zh-TW" altLang="en-US" sz="2500" dirty="0"/>
              <a:t>的代表</a:t>
            </a:r>
            <a:r>
              <a:rPr lang="zh-TW" altLang="en-US" sz="2500" b="1" dirty="0">
                <a:solidFill>
                  <a:srgbClr val="FF0000"/>
                </a:solidFill>
                <a:effectLst>
                  <a:outerShdw blurRad="38100" dist="38100" dir="2700000" algn="tl">
                    <a:srgbClr val="000000">
                      <a:alpha val="43137"/>
                    </a:srgbClr>
                  </a:outerShdw>
                </a:effectLst>
              </a:rPr>
              <a:t>必填</a:t>
            </a:r>
            <a:r>
              <a:rPr lang="zh-TW" altLang="en-US" sz="2500" dirty="0"/>
              <a:t>選項。</a:t>
            </a:r>
          </a:p>
        </p:txBody>
      </p:sp>
      <p:cxnSp>
        <p:nvCxnSpPr>
          <p:cNvPr id="12" name="直線單箭頭接點 11"/>
          <p:cNvCxnSpPr/>
          <p:nvPr/>
        </p:nvCxnSpPr>
        <p:spPr>
          <a:xfrm>
            <a:off x="4488478" y="5199810"/>
            <a:ext cx="1140" cy="6184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970672" y="1453847"/>
            <a:ext cx="6307207" cy="496253"/>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p:nvPr/>
        </p:nvCxnSpPr>
        <p:spPr>
          <a:xfrm flipV="1">
            <a:off x="2944986" y="1905476"/>
            <a:ext cx="3410" cy="6510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680054" y="2341244"/>
            <a:ext cx="8556691" cy="523220"/>
          </a:xfrm>
          <a:prstGeom prst="rect">
            <a:avLst/>
          </a:prstGeom>
          <a:solidFill>
            <a:schemeClr val="accent5">
              <a:lumMod val="20000"/>
              <a:lumOff val="80000"/>
            </a:schemeClr>
          </a:solidFill>
        </p:spPr>
        <p:txBody>
          <a:bodyPr wrap="square">
            <a:spAutoFit/>
          </a:bodyPr>
          <a:lstStyle/>
          <a:p>
            <a:r>
              <a:rPr lang="zh-TW" altLang="en-US" sz="2800" b="1" dirty="0"/>
              <a:t>已經進入攻擊狀態</a:t>
            </a:r>
            <a:r>
              <a:rPr lang="en-US" altLang="zh-TW" sz="2800" b="1" dirty="0"/>
              <a:t>,</a:t>
            </a:r>
            <a:r>
              <a:rPr lang="zh-TW" altLang="en-US" sz="2800" b="1" dirty="0"/>
              <a:t>設定好攻擊參數就可以進行攻擊</a:t>
            </a:r>
          </a:p>
        </p:txBody>
      </p:sp>
    </p:spTree>
    <p:extLst>
      <p:ext uri="{BB962C8B-B14F-4D97-AF65-F5344CB8AC3E}">
        <p14:creationId xmlns:p14="http://schemas.microsoft.com/office/powerpoint/2010/main" val="16891912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normAutofit/>
          </a:bodyPr>
          <a:lstStyle/>
          <a:p>
            <a:pPr algn="ctr"/>
            <a:r>
              <a:rPr lang="en-US" altLang="zh-TW" dirty="0" smtClean="0">
                <a:solidFill>
                  <a:schemeClr val="bg1"/>
                </a:solidFill>
                <a:latin typeface="微軟正黑體" pitchFamily="34" charset="-120"/>
                <a:ea typeface="微軟正黑體" pitchFamily="34" charset="-120"/>
              </a:rPr>
              <a:t>2020 </a:t>
            </a:r>
            <a:r>
              <a:rPr lang="en-US" altLang="zh-TW" dirty="0">
                <a:solidFill>
                  <a:schemeClr val="bg1"/>
                </a:solidFill>
                <a:latin typeface="微軟正黑體" pitchFamily="34" charset="-120"/>
                <a:ea typeface="微軟正黑體" pitchFamily="34" charset="-120"/>
              </a:rPr>
              <a:t>CWE Top 25 Most Dangerous Software </a:t>
            </a:r>
            <a:r>
              <a:rPr lang="en-US" altLang="zh-TW" dirty="0" smtClean="0">
                <a:solidFill>
                  <a:schemeClr val="bg1"/>
                </a:solidFill>
                <a:latin typeface="微軟正黑體" pitchFamily="34" charset="-120"/>
                <a:ea typeface="微軟正黑體" pitchFamily="34" charset="-120"/>
              </a:rPr>
              <a:t>Weaknesses</a:t>
            </a:r>
            <a:endParaRPr lang="zh-TW" altLang="en-US"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401119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216962" y="288154"/>
            <a:ext cx="2740843"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設定攻擊對象的</a:t>
            </a:r>
            <a:r>
              <a:rPr lang="en-US" altLang="zh-TW" sz="2500" b="1" dirty="0"/>
              <a:t>IP</a:t>
            </a:r>
            <a:endParaRPr lang="zh-TW" altLang="en-US" sz="2500" b="1" dirty="0"/>
          </a:p>
        </p:txBody>
      </p:sp>
      <p:sp>
        <p:nvSpPr>
          <p:cNvPr id="5" name="內容版面配置區 2"/>
          <p:cNvSpPr txBox="1">
            <a:spLocks/>
          </p:cNvSpPr>
          <p:nvPr/>
        </p:nvSpPr>
        <p:spPr>
          <a:xfrm>
            <a:off x="3193033" y="356582"/>
            <a:ext cx="8539097"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dirty="0"/>
              <a:t>set</a:t>
            </a:r>
            <a:r>
              <a:rPr lang="zh-TW" altLang="en-US" sz="2500" dirty="0"/>
              <a:t> </a:t>
            </a:r>
            <a:r>
              <a:rPr lang="en-US" altLang="zh-TW" sz="2500" dirty="0"/>
              <a:t> RHOST </a:t>
            </a:r>
            <a:r>
              <a:rPr lang="zh-TW" altLang="en-US" sz="2500" dirty="0"/>
              <a:t>  </a:t>
            </a:r>
            <a:r>
              <a:rPr lang="en-US" altLang="zh-TW" sz="2500" dirty="0">
                <a:solidFill>
                  <a:srgbClr val="FF0000"/>
                </a:solidFill>
              </a:rPr>
              <a:t>&lt; </a:t>
            </a:r>
            <a:r>
              <a:rPr lang="zh-TW" altLang="en-US" sz="2500" dirty="0">
                <a:solidFill>
                  <a:srgbClr val="FF0000"/>
                </a:solidFill>
              </a:rPr>
              <a:t>這裡要填你那台</a:t>
            </a:r>
            <a:r>
              <a:rPr lang="en-US" altLang="zh-TW" sz="2500" dirty="0">
                <a:solidFill>
                  <a:srgbClr val="FF0000"/>
                </a:solidFill>
              </a:rPr>
              <a:t>XP </a:t>
            </a:r>
            <a:r>
              <a:rPr lang="zh-TW" altLang="en-US" sz="2500" dirty="0">
                <a:solidFill>
                  <a:srgbClr val="FF0000"/>
                </a:solidFill>
              </a:rPr>
              <a:t>的</a:t>
            </a:r>
            <a:r>
              <a:rPr lang="en-US" altLang="zh-TW" sz="2500" dirty="0">
                <a:solidFill>
                  <a:srgbClr val="FF0000"/>
                </a:solidFill>
              </a:rPr>
              <a:t>IP&gt;</a:t>
            </a:r>
          </a:p>
        </p:txBody>
      </p:sp>
      <p:sp>
        <p:nvSpPr>
          <p:cNvPr id="7" name="標題 1"/>
          <p:cNvSpPr txBox="1">
            <a:spLocks/>
          </p:cNvSpPr>
          <p:nvPr/>
        </p:nvSpPr>
        <p:spPr>
          <a:xfrm>
            <a:off x="356333" y="2717472"/>
            <a:ext cx="3170639"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下達發動攻擊的指令</a:t>
            </a:r>
          </a:p>
        </p:txBody>
      </p:sp>
      <p:sp>
        <p:nvSpPr>
          <p:cNvPr id="8" name="內容版面配置區 2"/>
          <p:cNvSpPr txBox="1">
            <a:spLocks/>
          </p:cNvSpPr>
          <p:nvPr/>
        </p:nvSpPr>
        <p:spPr>
          <a:xfrm>
            <a:off x="3526973" y="2629064"/>
            <a:ext cx="1368289"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a:t>exploit</a:t>
            </a:r>
          </a:p>
        </p:txBody>
      </p:sp>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15" y="1076949"/>
            <a:ext cx="10543586" cy="1255704"/>
          </a:xfrm>
          <a:prstGeom prst="rect">
            <a:avLst/>
          </a:prstGeom>
        </p:spPr>
      </p:pic>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97" y="3562637"/>
            <a:ext cx="10746924" cy="2679929"/>
          </a:xfrm>
          <a:prstGeom prst="rect">
            <a:avLst/>
          </a:prstGeom>
        </p:spPr>
      </p:pic>
      <p:sp>
        <p:nvSpPr>
          <p:cNvPr id="2" name="橢圓 1"/>
          <p:cNvSpPr/>
          <p:nvPr/>
        </p:nvSpPr>
        <p:spPr>
          <a:xfrm>
            <a:off x="356333" y="5831633"/>
            <a:ext cx="1957659" cy="653142"/>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356332" y="3984173"/>
            <a:ext cx="11045676" cy="1782147"/>
          </a:xfrm>
          <a:prstGeom prst="rect">
            <a:avLst/>
          </a:prstGeom>
          <a:noFill/>
          <a:ln w="5715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6977170" y="3691785"/>
            <a:ext cx="4288353" cy="584775"/>
          </a:xfrm>
          <a:prstGeom prst="rect">
            <a:avLst/>
          </a:prstGeom>
          <a:solidFill>
            <a:schemeClr val="accent4">
              <a:lumMod val="20000"/>
              <a:lumOff val="80000"/>
            </a:schemeClr>
          </a:solidFill>
        </p:spPr>
        <p:txBody>
          <a:bodyPr wrap="none">
            <a:spAutoFit/>
          </a:bodyPr>
          <a:lstStyle/>
          <a:p>
            <a:r>
              <a:rPr lang="zh-TW" altLang="en-US" sz="3200" b="1" dirty="0"/>
              <a:t>攻擊過程中的各項軍情</a:t>
            </a:r>
            <a:endParaRPr lang="zh-TW" altLang="en-US" sz="3200" dirty="0"/>
          </a:p>
        </p:txBody>
      </p:sp>
      <p:sp>
        <p:nvSpPr>
          <p:cNvPr id="11" name="矩形 10"/>
          <p:cNvSpPr/>
          <p:nvPr/>
        </p:nvSpPr>
        <p:spPr>
          <a:xfrm>
            <a:off x="2875427" y="6058708"/>
            <a:ext cx="9174306" cy="584775"/>
          </a:xfrm>
          <a:prstGeom prst="rect">
            <a:avLst/>
          </a:prstGeom>
          <a:solidFill>
            <a:schemeClr val="accent4">
              <a:lumMod val="20000"/>
              <a:lumOff val="80000"/>
            </a:schemeClr>
          </a:solidFill>
        </p:spPr>
        <p:txBody>
          <a:bodyPr wrap="none">
            <a:spAutoFit/>
          </a:bodyPr>
          <a:lstStyle/>
          <a:p>
            <a:r>
              <a:rPr lang="zh-TW" altLang="en-US" sz="3200" b="1" dirty="0"/>
              <a:t>報告總司令</a:t>
            </a:r>
            <a:r>
              <a:rPr lang="en-US" altLang="zh-TW" sz="3200" b="1" dirty="0"/>
              <a:t>!</a:t>
            </a:r>
            <a:r>
              <a:rPr lang="zh-TW" altLang="en-US" sz="3200" b="1" dirty="0"/>
              <a:t>我們已經入侵成功</a:t>
            </a:r>
            <a:r>
              <a:rPr lang="en-US" altLang="zh-TW" sz="3200" b="1" dirty="0"/>
              <a:t>,</a:t>
            </a:r>
            <a:r>
              <a:rPr lang="zh-TW" altLang="en-US" sz="3200" b="1" dirty="0"/>
              <a:t>並建立地下通道了</a:t>
            </a:r>
            <a:r>
              <a:rPr lang="en-US" altLang="zh-TW" sz="3200" b="1" dirty="0"/>
              <a:t>!</a:t>
            </a:r>
            <a:endParaRPr lang="zh-TW" altLang="en-US" sz="3200" dirty="0"/>
          </a:p>
        </p:txBody>
      </p:sp>
      <p:cxnSp>
        <p:nvCxnSpPr>
          <p:cNvPr id="12" name="直線單箭頭接點 11"/>
          <p:cNvCxnSpPr/>
          <p:nvPr/>
        </p:nvCxnSpPr>
        <p:spPr>
          <a:xfrm flipH="1" flipV="1">
            <a:off x="2277471" y="6275221"/>
            <a:ext cx="597959" cy="1758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p:cNvSpPr/>
          <p:nvPr/>
        </p:nvSpPr>
        <p:spPr>
          <a:xfrm>
            <a:off x="8859632" y="963888"/>
            <a:ext cx="2704471" cy="730815"/>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p:cNvCxnSpPr/>
          <p:nvPr/>
        </p:nvCxnSpPr>
        <p:spPr>
          <a:xfrm>
            <a:off x="8378890" y="676032"/>
            <a:ext cx="643812" cy="3682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5664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049" y="171377"/>
            <a:ext cx="10515600" cy="636329"/>
          </a:xfrm>
        </p:spPr>
        <p:txBody>
          <a:bodyPr>
            <a:normAutofit/>
          </a:bodyPr>
          <a:lstStyle/>
          <a:p>
            <a:r>
              <a:rPr lang="zh-TW" altLang="en-US" sz="2800" dirty="0"/>
              <a:t>攻擊成功後</a:t>
            </a:r>
            <a:r>
              <a:rPr lang="en-US" altLang="zh-TW" sz="2800" b="1" dirty="0"/>
              <a:t>,</a:t>
            </a:r>
            <a:r>
              <a:rPr lang="zh-TW" altLang="en-US" sz="2800" b="1" dirty="0"/>
              <a:t>建立地下通道</a:t>
            </a:r>
            <a:r>
              <a:rPr lang="en-US" altLang="zh-TW" sz="2800" b="1" dirty="0"/>
              <a:t>(</a:t>
            </a:r>
            <a:r>
              <a:rPr lang="en-US" altLang="zh-TW" sz="2800" b="1" dirty="0" err="1"/>
              <a:t>meterpreter</a:t>
            </a:r>
            <a:r>
              <a:rPr lang="en-US" altLang="zh-TW" sz="2800" b="1" dirty="0"/>
              <a:t> session)</a:t>
            </a:r>
            <a:endParaRPr lang="zh-TW" altLang="en-US" sz="2800" dirty="0"/>
          </a:p>
        </p:txBody>
      </p:sp>
      <p:pic>
        <p:nvPicPr>
          <p:cNvPr id="4" name="內容版面配置區 3"/>
          <p:cNvPicPr>
            <a:picLocks noChangeAspect="1"/>
          </p:cNvPicPr>
          <p:nvPr/>
        </p:nvPicPr>
        <p:blipFill>
          <a:blip r:embed="rId2"/>
          <a:stretch>
            <a:fillRect/>
          </a:stretch>
        </p:blipFill>
        <p:spPr>
          <a:xfrm>
            <a:off x="1066104" y="4910706"/>
            <a:ext cx="3141240" cy="1602415"/>
          </a:xfrm>
          <a:prstGeom prst="rect">
            <a:avLst/>
          </a:prstGeom>
        </p:spPr>
      </p:pic>
      <p:pic>
        <p:nvPicPr>
          <p:cNvPr id="5" name="圖片 4"/>
          <p:cNvPicPr>
            <a:picLocks noChangeAspect="1"/>
          </p:cNvPicPr>
          <p:nvPr/>
        </p:nvPicPr>
        <p:blipFill>
          <a:blip r:embed="rId3"/>
          <a:stretch>
            <a:fillRect/>
          </a:stretch>
        </p:blipFill>
        <p:spPr>
          <a:xfrm>
            <a:off x="7467566" y="3699142"/>
            <a:ext cx="2992709" cy="1995139"/>
          </a:xfrm>
          <a:prstGeom prst="rect">
            <a:avLst/>
          </a:prstGeom>
        </p:spPr>
      </p:pic>
      <p:pic>
        <p:nvPicPr>
          <p:cNvPr id="7" name="Picture 2" descr="“metasploit”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221" y="3553688"/>
            <a:ext cx="2497009" cy="1546444"/>
          </a:xfrm>
          <a:prstGeom prst="rect">
            <a:avLst/>
          </a:prstGeom>
          <a:noFill/>
          <a:extLst>
            <a:ext uri="{909E8E84-426E-40DD-AFC4-6F175D3DCCD1}">
              <a14:hiddenFill xmlns:a14="http://schemas.microsoft.com/office/drawing/2010/main">
                <a:solidFill>
                  <a:srgbClr val="FFFFFF"/>
                </a:solidFill>
              </a14:hiddenFill>
            </a:ext>
          </a:extLst>
        </p:spPr>
      </p:pic>
      <p:sp>
        <p:nvSpPr>
          <p:cNvPr id="8" name="流程圖: 直接存取儲存裝置 7"/>
          <p:cNvSpPr/>
          <p:nvPr/>
        </p:nvSpPr>
        <p:spPr>
          <a:xfrm>
            <a:off x="4096141" y="4096139"/>
            <a:ext cx="3135085" cy="522514"/>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a:stCxn id="7" idx="3"/>
          </p:cNvCxnSpPr>
          <p:nvPr/>
        </p:nvCxnSpPr>
        <p:spPr>
          <a:xfrm>
            <a:off x="3885229" y="4326910"/>
            <a:ext cx="3653906" cy="3048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094168" y="3677660"/>
            <a:ext cx="3164456" cy="369332"/>
          </a:xfrm>
          <a:prstGeom prst="rect">
            <a:avLst/>
          </a:prstGeom>
        </p:spPr>
        <p:txBody>
          <a:bodyPr wrap="none">
            <a:spAutoFit/>
          </a:bodyPr>
          <a:lstStyle/>
          <a:p>
            <a:r>
              <a:rPr lang="zh-TW" altLang="en-US" b="1" dirty="0"/>
              <a:t>地下通道</a:t>
            </a:r>
            <a:r>
              <a:rPr lang="en-US" altLang="zh-TW" b="1" dirty="0"/>
              <a:t>(</a:t>
            </a:r>
            <a:r>
              <a:rPr lang="en-US" altLang="zh-TW" b="1" dirty="0" err="1"/>
              <a:t>meterpreter</a:t>
            </a:r>
            <a:r>
              <a:rPr lang="en-US" altLang="zh-TW" b="1" dirty="0"/>
              <a:t> session)</a:t>
            </a:r>
            <a:endParaRPr lang="zh-TW" altLang="en-US" dirty="0"/>
          </a:p>
        </p:txBody>
      </p:sp>
      <p:pic>
        <p:nvPicPr>
          <p:cNvPr id="11" name="圖片 10"/>
          <p:cNvPicPr>
            <a:picLocks noChangeAspect="1"/>
          </p:cNvPicPr>
          <p:nvPr/>
        </p:nvPicPr>
        <p:blipFill>
          <a:blip r:embed="rId5"/>
          <a:stretch>
            <a:fillRect/>
          </a:stretch>
        </p:blipFill>
        <p:spPr>
          <a:xfrm>
            <a:off x="563241" y="1193005"/>
            <a:ext cx="3321989" cy="2214659"/>
          </a:xfrm>
          <a:prstGeom prst="rect">
            <a:avLst/>
          </a:prstGeom>
        </p:spPr>
      </p:pic>
      <p:pic>
        <p:nvPicPr>
          <p:cNvPr id="12" name="圖片 11"/>
          <p:cNvPicPr>
            <a:picLocks noChangeAspect="1"/>
          </p:cNvPicPr>
          <p:nvPr/>
        </p:nvPicPr>
        <p:blipFill rotWithShape="1">
          <a:blip r:embed="rId6"/>
          <a:srcRect t="12857" r="17211" b="14762"/>
          <a:stretch/>
        </p:blipFill>
        <p:spPr>
          <a:xfrm>
            <a:off x="7467565" y="807706"/>
            <a:ext cx="4255503" cy="2790381"/>
          </a:xfrm>
          <a:prstGeom prst="rect">
            <a:avLst/>
          </a:prstGeom>
        </p:spPr>
      </p:pic>
    </p:spTree>
    <p:extLst>
      <p:ext uri="{BB962C8B-B14F-4D97-AF65-F5344CB8AC3E}">
        <p14:creationId xmlns:p14="http://schemas.microsoft.com/office/powerpoint/2010/main" val="37452371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049" y="171377"/>
            <a:ext cx="10515600" cy="636329"/>
          </a:xfrm>
        </p:spPr>
        <p:txBody>
          <a:bodyPr>
            <a:normAutofit/>
          </a:bodyPr>
          <a:lstStyle/>
          <a:p>
            <a:r>
              <a:rPr lang="zh-TW" altLang="en-US" sz="2800" dirty="0"/>
              <a:t>攻擊成功後</a:t>
            </a:r>
            <a:r>
              <a:rPr lang="en-US" altLang="zh-TW" sz="2800" b="1" dirty="0"/>
              <a:t>,</a:t>
            </a:r>
            <a:r>
              <a:rPr lang="zh-TW" altLang="en-US" sz="2800" b="1" dirty="0"/>
              <a:t>建立地下通道</a:t>
            </a:r>
            <a:r>
              <a:rPr lang="en-US" altLang="zh-TW" sz="2800" b="1" dirty="0"/>
              <a:t>(</a:t>
            </a:r>
            <a:r>
              <a:rPr lang="en-US" altLang="zh-TW" sz="2800" b="1" dirty="0" err="1"/>
              <a:t>meterpreter</a:t>
            </a:r>
            <a:r>
              <a:rPr lang="en-US" altLang="zh-TW" sz="2800" b="1" dirty="0"/>
              <a:t> session)</a:t>
            </a:r>
            <a:endParaRPr lang="zh-TW" altLang="en-US" sz="2800" dirty="0"/>
          </a:p>
        </p:txBody>
      </p:sp>
      <p:pic>
        <p:nvPicPr>
          <p:cNvPr id="4" name="內容版面配置區 3"/>
          <p:cNvPicPr>
            <a:picLocks noChangeAspect="1"/>
          </p:cNvPicPr>
          <p:nvPr/>
        </p:nvPicPr>
        <p:blipFill>
          <a:blip r:embed="rId2"/>
          <a:stretch>
            <a:fillRect/>
          </a:stretch>
        </p:blipFill>
        <p:spPr>
          <a:xfrm>
            <a:off x="1066104" y="4910706"/>
            <a:ext cx="3141240" cy="1602415"/>
          </a:xfrm>
          <a:prstGeom prst="rect">
            <a:avLst/>
          </a:prstGeom>
        </p:spPr>
      </p:pic>
      <p:pic>
        <p:nvPicPr>
          <p:cNvPr id="5" name="圖片 4"/>
          <p:cNvPicPr>
            <a:picLocks noChangeAspect="1"/>
          </p:cNvPicPr>
          <p:nvPr/>
        </p:nvPicPr>
        <p:blipFill>
          <a:blip r:embed="rId3"/>
          <a:stretch>
            <a:fillRect/>
          </a:stretch>
        </p:blipFill>
        <p:spPr>
          <a:xfrm>
            <a:off x="7467566" y="3699142"/>
            <a:ext cx="2992709" cy="1995139"/>
          </a:xfrm>
          <a:prstGeom prst="rect">
            <a:avLst/>
          </a:prstGeom>
        </p:spPr>
      </p:pic>
      <p:pic>
        <p:nvPicPr>
          <p:cNvPr id="7" name="Picture 2" descr="“metasploit”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221" y="3553688"/>
            <a:ext cx="2497009" cy="1546444"/>
          </a:xfrm>
          <a:prstGeom prst="rect">
            <a:avLst/>
          </a:prstGeom>
          <a:noFill/>
          <a:extLst>
            <a:ext uri="{909E8E84-426E-40DD-AFC4-6F175D3DCCD1}">
              <a14:hiddenFill xmlns:a14="http://schemas.microsoft.com/office/drawing/2010/main">
                <a:solidFill>
                  <a:srgbClr val="FFFFFF"/>
                </a:solidFill>
              </a14:hiddenFill>
            </a:ext>
          </a:extLst>
        </p:spPr>
      </p:pic>
      <p:sp>
        <p:nvSpPr>
          <p:cNvPr id="8" name="流程圖: 直接存取儲存裝置 7"/>
          <p:cNvSpPr/>
          <p:nvPr/>
        </p:nvSpPr>
        <p:spPr>
          <a:xfrm>
            <a:off x="4096141" y="4096139"/>
            <a:ext cx="3135085" cy="522514"/>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a:stCxn id="7" idx="3"/>
          </p:cNvCxnSpPr>
          <p:nvPr/>
        </p:nvCxnSpPr>
        <p:spPr>
          <a:xfrm>
            <a:off x="3885229" y="4326910"/>
            <a:ext cx="3653906" cy="3048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094168" y="3677660"/>
            <a:ext cx="3164456" cy="369332"/>
          </a:xfrm>
          <a:prstGeom prst="rect">
            <a:avLst/>
          </a:prstGeom>
        </p:spPr>
        <p:txBody>
          <a:bodyPr wrap="none">
            <a:spAutoFit/>
          </a:bodyPr>
          <a:lstStyle/>
          <a:p>
            <a:r>
              <a:rPr lang="zh-TW" altLang="en-US" b="1" dirty="0"/>
              <a:t>地下通道</a:t>
            </a:r>
            <a:r>
              <a:rPr lang="en-US" altLang="zh-TW" b="1" dirty="0"/>
              <a:t>(</a:t>
            </a:r>
            <a:r>
              <a:rPr lang="en-US" altLang="zh-TW" b="1" dirty="0" err="1"/>
              <a:t>meterpreter</a:t>
            </a:r>
            <a:r>
              <a:rPr lang="en-US" altLang="zh-TW" b="1" dirty="0"/>
              <a:t> session)</a:t>
            </a:r>
            <a:endParaRPr lang="zh-TW" altLang="en-US" dirty="0"/>
          </a:p>
        </p:txBody>
      </p:sp>
      <p:pic>
        <p:nvPicPr>
          <p:cNvPr id="11" name="圖片 10"/>
          <p:cNvPicPr>
            <a:picLocks noChangeAspect="1"/>
          </p:cNvPicPr>
          <p:nvPr/>
        </p:nvPicPr>
        <p:blipFill>
          <a:blip r:embed="rId5"/>
          <a:stretch>
            <a:fillRect/>
          </a:stretch>
        </p:blipFill>
        <p:spPr>
          <a:xfrm>
            <a:off x="563241" y="1193005"/>
            <a:ext cx="3321989" cy="2214659"/>
          </a:xfrm>
          <a:prstGeom prst="rect">
            <a:avLst/>
          </a:prstGeom>
        </p:spPr>
      </p:pic>
      <p:pic>
        <p:nvPicPr>
          <p:cNvPr id="12" name="圖片 11"/>
          <p:cNvPicPr>
            <a:picLocks noChangeAspect="1"/>
          </p:cNvPicPr>
          <p:nvPr/>
        </p:nvPicPr>
        <p:blipFill rotWithShape="1">
          <a:blip r:embed="rId6"/>
          <a:srcRect t="12857" r="17211" b="14762"/>
          <a:stretch/>
        </p:blipFill>
        <p:spPr>
          <a:xfrm>
            <a:off x="7467565" y="807706"/>
            <a:ext cx="4255503" cy="2790381"/>
          </a:xfrm>
          <a:prstGeom prst="rect">
            <a:avLst/>
          </a:prstGeom>
        </p:spPr>
      </p:pic>
      <p:sp>
        <p:nvSpPr>
          <p:cNvPr id="13" name="標題 1"/>
          <p:cNvSpPr txBox="1">
            <a:spLocks/>
          </p:cNvSpPr>
          <p:nvPr/>
        </p:nvSpPr>
        <p:spPr>
          <a:xfrm>
            <a:off x="4263708" y="1497430"/>
            <a:ext cx="2799946" cy="636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800" dirty="0"/>
              <a:t>然後勒</a:t>
            </a:r>
            <a:r>
              <a:rPr lang="en-US" altLang="zh-TW" sz="4800" dirty="0"/>
              <a:t>??</a:t>
            </a:r>
            <a:endParaRPr lang="zh-TW" altLang="en-US" sz="4800" dirty="0"/>
          </a:p>
        </p:txBody>
      </p:sp>
    </p:spTree>
    <p:extLst>
      <p:ext uri="{BB962C8B-B14F-4D97-AF65-F5344CB8AC3E}">
        <p14:creationId xmlns:p14="http://schemas.microsoft.com/office/powerpoint/2010/main" val="31078903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049" y="171377"/>
            <a:ext cx="10515600" cy="636329"/>
          </a:xfrm>
        </p:spPr>
        <p:txBody>
          <a:bodyPr>
            <a:normAutofit/>
          </a:bodyPr>
          <a:lstStyle/>
          <a:p>
            <a:r>
              <a:rPr lang="zh-TW" altLang="en-US" sz="2800" dirty="0"/>
              <a:t>攻擊成功後</a:t>
            </a:r>
            <a:r>
              <a:rPr lang="en-US" altLang="zh-TW" sz="2800" b="1" dirty="0"/>
              <a:t>,</a:t>
            </a:r>
            <a:r>
              <a:rPr lang="zh-TW" altLang="en-US" sz="2800" b="1" dirty="0"/>
              <a:t>建立地下通道</a:t>
            </a:r>
            <a:r>
              <a:rPr lang="en-US" altLang="zh-TW" sz="2800" b="1" dirty="0"/>
              <a:t>(</a:t>
            </a:r>
            <a:r>
              <a:rPr lang="en-US" altLang="zh-TW" sz="2800" b="1" dirty="0" err="1"/>
              <a:t>meterpreter</a:t>
            </a:r>
            <a:r>
              <a:rPr lang="en-US" altLang="zh-TW" sz="2800" b="1" dirty="0"/>
              <a:t> session)</a:t>
            </a:r>
            <a:endParaRPr lang="zh-TW" altLang="en-US" sz="2800" dirty="0"/>
          </a:p>
        </p:txBody>
      </p:sp>
      <p:pic>
        <p:nvPicPr>
          <p:cNvPr id="4" name="內容版面配置區 3"/>
          <p:cNvPicPr>
            <a:picLocks noChangeAspect="1"/>
          </p:cNvPicPr>
          <p:nvPr/>
        </p:nvPicPr>
        <p:blipFill>
          <a:blip r:embed="rId2"/>
          <a:stretch>
            <a:fillRect/>
          </a:stretch>
        </p:blipFill>
        <p:spPr>
          <a:xfrm>
            <a:off x="1066104" y="4910706"/>
            <a:ext cx="3141240" cy="1602415"/>
          </a:xfrm>
          <a:prstGeom prst="rect">
            <a:avLst/>
          </a:prstGeom>
        </p:spPr>
      </p:pic>
      <p:pic>
        <p:nvPicPr>
          <p:cNvPr id="5" name="圖片 4"/>
          <p:cNvPicPr>
            <a:picLocks noChangeAspect="1"/>
          </p:cNvPicPr>
          <p:nvPr/>
        </p:nvPicPr>
        <p:blipFill>
          <a:blip r:embed="rId3"/>
          <a:stretch>
            <a:fillRect/>
          </a:stretch>
        </p:blipFill>
        <p:spPr>
          <a:xfrm>
            <a:off x="7467566" y="3699142"/>
            <a:ext cx="2992709" cy="1995139"/>
          </a:xfrm>
          <a:prstGeom prst="rect">
            <a:avLst/>
          </a:prstGeom>
        </p:spPr>
      </p:pic>
      <p:pic>
        <p:nvPicPr>
          <p:cNvPr id="7" name="Picture 2" descr="“metasploit”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221" y="3553688"/>
            <a:ext cx="2497009" cy="1546444"/>
          </a:xfrm>
          <a:prstGeom prst="rect">
            <a:avLst/>
          </a:prstGeom>
          <a:noFill/>
          <a:extLst>
            <a:ext uri="{909E8E84-426E-40DD-AFC4-6F175D3DCCD1}">
              <a14:hiddenFill xmlns:a14="http://schemas.microsoft.com/office/drawing/2010/main">
                <a:solidFill>
                  <a:srgbClr val="FFFFFF"/>
                </a:solidFill>
              </a14:hiddenFill>
            </a:ext>
          </a:extLst>
        </p:spPr>
      </p:pic>
      <p:sp>
        <p:nvSpPr>
          <p:cNvPr id="8" name="流程圖: 直接存取儲存裝置 7"/>
          <p:cNvSpPr/>
          <p:nvPr/>
        </p:nvSpPr>
        <p:spPr>
          <a:xfrm>
            <a:off x="4096141" y="4096139"/>
            <a:ext cx="3135085" cy="522514"/>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a:stCxn id="7" idx="3"/>
          </p:cNvCxnSpPr>
          <p:nvPr/>
        </p:nvCxnSpPr>
        <p:spPr>
          <a:xfrm>
            <a:off x="3885229" y="4326910"/>
            <a:ext cx="3653906" cy="3048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094168" y="3677660"/>
            <a:ext cx="3164456" cy="369332"/>
          </a:xfrm>
          <a:prstGeom prst="rect">
            <a:avLst/>
          </a:prstGeom>
        </p:spPr>
        <p:txBody>
          <a:bodyPr wrap="none">
            <a:spAutoFit/>
          </a:bodyPr>
          <a:lstStyle/>
          <a:p>
            <a:r>
              <a:rPr lang="zh-TW" altLang="en-US" b="1" dirty="0"/>
              <a:t>地下通道</a:t>
            </a:r>
            <a:r>
              <a:rPr lang="en-US" altLang="zh-TW" b="1" dirty="0"/>
              <a:t>(</a:t>
            </a:r>
            <a:r>
              <a:rPr lang="en-US" altLang="zh-TW" b="1" dirty="0" err="1"/>
              <a:t>meterpreter</a:t>
            </a:r>
            <a:r>
              <a:rPr lang="en-US" altLang="zh-TW" b="1" dirty="0"/>
              <a:t> session)</a:t>
            </a:r>
            <a:endParaRPr lang="zh-TW" altLang="en-US" dirty="0"/>
          </a:p>
        </p:txBody>
      </p:sp>
      <p:pic>
        <p:nvPicPr>
          <p:cNvPr id="11" name="圖片 10"/>
          <p:cNvPicPr>
            <a:picLocks noChangeAspect="1"/>
          </p:cNvPicPr>
          <p:nvPr/>
        </p:nvPicPr>
        <p:blipFill>
          <a:blip r:embed="rId5"/>
          <a:stretch>
            <a:fillRect/>
          </a:stretch>
        </p:blipFill>
        <p:spPr>
          <a:xfrm>
            <a:off x="563241" y="1193005"/>
            <a:ext cx="3321989" cy="2214659"/>
          </a:xfrm>
          <a:prstGeom prst="rect">
            <a:avLst/>
          </a:prstGeom>
        </p:spPr>
      </p:pic>
      <p:pic>
        <p:nvPicPr>
          <p:cNvPr id="12" name="圖片 11"/>
          <p:cNvPicPr>
            <a:picLocks noChangeAspect="1"/>
          </p:cNvPicPr>
          <p:nvPr/>
        </p:nvPicPr>
        <p:blipFill rotWithShape="1">
          <a:blip r:embed="rId6"/>
          <a:srcRect t="12857" r="17211" b="14762"/>
          <a:stretch/>
        </p:blipFill>
        <p:spPr>
          <a:xfrm>
            <a:off x="7467565" y="807706"/>
            <a:ext cx="4255503" cy="2790381"/>
          </a:xfrm>
          <a:prstGeom prst="rect">
            <a:avLst/>
          </a:prstGeom>
        </p:spPr>
      </p:pic>
      <p:sp>
        <p:nvSpPr>
          <p:cNvPr id="13" name="標題 1"/>
          <p:cNvSpPr txBox="1">
            <a:spLocks/>
          </p:cNvSpPr>
          <p:nvPr/>
        </p:nvSpPr>
        <p:spPr>
          <a:xfrm>
            <a:off x="4263708" y="1497430"/>
            <a:ext cx="2799946" cy="636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800" dirty="0"/>
              <a:t>然後勒</a:t>
            </a:r>
            <a:r>
              <a:rPr lang="en-US" altLang="zh-TW" sz="4800" dirty="0"/>
              <a:t>??</a:t>
            </a:r>
            <a:endParaRPr lang="zh-TW" altLang="en-US" sz="4800" dirty="0"/>
          </a:p>
        </p:txBody>
      </p:sp>
      <p:sp>
        <p:nvSpPr>
          <p:cNvPr id="14" name="標題 1"/>
          <p:cNvSpPr txBox="1">
            <a:spLocks/>
          </p:cNvSpPr>
          <p:nvPr/>
        </p:nvSpPr>
        <p:spPr>
          <a:xfrm>
            <a:off x="4263708" y="2336556"/>
            <a:ext cx="2799946" cy="891836"/>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t>地獄倒霉鬼會遭受到麼樣的命運</a:t>
            </a:r>
            <a:r>
              <a:rPr lang="en-US" altLang="zh-TW" sz="2800" dirty="0"/>
              <a:t>?</a:t>
            </a:r>
            <a:endParaRPr lang="zh-TW" altLang="en-US" sz="2800" dirty="0"/>
          </a:p>
        </p:txBody>
      </p:sp>
    </p:spTree>
    <p:extLst>
      <p:ext uri="{BB962C8B-B14F-4D97-AF65-F5344CB8AC3E}">
        <p14:creationId xmlns:p14="http://schemas.microsoft.com/office/powerpoint/2010/main" val="28688082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滲透測試</a:t>
            </a:r>
            <a:endParaRPr lang="en-US" altLang="zh-TW" sz="3600" dirty="0"/>
          </a:p>
          <a:p>
            <a:pPr algn="ctr"/>
            <a:r>
              <a:rPr lang="en-US" altLang="zh-TW" sz="8000" dirty="0">
                <a:solidFill>
                  <a:srgbClr val="FFFF00"/>
                </a:solidFill>
                <a:latin typeface="Blackadder ITC" panose="04020505051007020D02" pitchFamily="82" charset="0"/>
              </a:rPr>
              <a:t>4</a:t>
            </a:r>
          </a:p>
          <a:p>
            <a:pPr algn="ctr"/>
            <a:r>
              <a:rPr lang="en-US" altLang="zh-TW" sz="5400" dirty="0">
                <a:solidFill>
                  <a:schemeClr val="bg1"/>
                </a:solidFill>
                <a:latin typeface="Blackadder ITC" panose="04020505051007020D02" pitchFamily="82" charset="0"/>
              </a:rPr>
              <a:t>Post</a:t>
            </a:r>
            <a:r>
              <a:rPr lang="en-US" altLang="zh-TW" sz="5400" dirty="0">
                <a:solidFill>
                  <a:srgbClr val="FFFF00"/>
                </a:solidFill>
                <a:latin typeface="Blackadder ITC" panose="04020505051007020D02" pitchFamily="82" charset="0"/>
              </a:rPr>
              <a:t>-exploitation</a:t>
            </a:r>
          </a:p>
          <a:p>
            <a:pPr algn="ctr"/>
            <a:r>
              <a:rPr lang="zh-TW" altLang="en-US" sz="4000" dirty="0">
                <a:solidFill>
                  <a:srgbClr val="FFFF00"/>
                </a:solidFill>
                <a:latin typeface="Blackadder ITC" panose="04020505051007020D02" pitchFamily="82" charset="0"/>
              </a:rPr>
              <a:t>維持存取或是做你想做的事</a:t>
            </a:r>
            <a:endParaRPr lang="en-US" altLang="zh-TW" sz="4000" dirty="0">
              <a:solidFill>
                <a:srgbClr val="FFFF00"/>
              </a:solidFill>
              <a:latin typeface="Blackadder ITC" panose="04020505051007020D02" pitchFamily="82" charset="0"/>
            </a:endParaRPr>
          </a:p>
        </p:txBody>
      </p:sp>
    </p:spTree>
    <p:extLst>
      <p:ext uri="{BB962C8B-B14F-4D97-AF65-F5344CB8AC3E}">
        <p14:creationId xmlns:p14="http://schemas.microsoft.com/office/powerpoint/2010/main" val="24751528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滲透測試</a:t>
            </a:r>
            <a:endParaRPr lang="en-US" altLang="zh-TW" sz="3600" dirty="0"/>
          </a:p>
          <a:p>
            <a:pPr algn="ctr"/>
            <a:r>
              <a:rPr lang="en-US" altLang="zh-TW" sz="8000" dirty="0">
                <a:solidFill>
                  <a:srgbClr val="FFFF00"/>
                </a:solidFill>
                <a:latin typeface="Blackadder ITC" panose="04020505051007020D02" pitchFamily="82" charset="0"/>
              </a:rPr>
              <a:t>4</a:t>
            </a:r>
          </a:p>
          <a:p>
            <a:pPr algn="ctr"/>
            <a:r>
              <a:rPr lang="en-US" altLang="zh-TW" sz="5400" dirty="0">
                <a:solidFill>
                  <a:schemeClr val="bg1"/>
                </a:solidFill>
                <a:latin typeface="Blackadder ITC" panose="04020505051007020D02" pitchFamily="82" charset="0"/>
              </a:rPr>
              <a:t>Post</a:t>
            </a:r>
            <a:r>
              <a:rPr lang="en-US" altLang="zh-TW" sz="5400" dirty="0">
                <a:solidFill>
                  <a:srgbClr val="FFFF00"/>
                </a:solidFill>
                <a:latin typeface="Blackadder ITC" panose="04020505051007020D02" pitchFamily="82" charset="0"/>
              </a:rPr>
              <a:t>-exploitation</a:t>
            </a:r>
          </a:p>
          <a:p>
            <a:pPr algn="ctr"/>
            <a:r>
              <a:rPr lang="en-US" altLang="zh-TW" sz="4000" dirty="0">
                <a:solidFill>
                  <a:srgbClr val="FFFF00"/>
                </a:solidFill>
                <a:latin typeface="Adobe Devanagari" panose="02040503050201020203" pitchFamily="18" charset="0"/>
                <a:cs typeface="Adobe Devanagari" panose="02040503050201020203" pitchFamily="18" charset="0"/>
              </a:rPr>
              <a:t>Exploitation==</a:t>
            </a:r>
            <a:r>
              <a:rPr lang="zh-TW" altLang="en-US" sz="4000" dirty="0">
                <a:solidFill>
                  <a:srgbClr val="FFFF00"/>
                </a:solidFill>
                <a:latin typeface="Adobe Devanagari" panose="02040503050201020203" pitchFamily="18" charset="0"/>
                <a:cs typeface="Adobe Devanagari" panose="02040503050201020203" pitchFamily="18" charset="0"/>
              </a:rPr>
              <a:t>入侵攻擊</a:t>
            </a:r>
            <a:endParaRPr lang="en-US" altLang="zh-TW" sz="4000" dirty="0">
              <a:solidFill>
                <a:srgbClr val="FFFF00"/>
              </a:solidFill>
              <a:latin typeface="Adobe Devanagari" panose="02040503050201020203" pitchFamily="18" charset="0"/>
              <a:cs typeface="Adobe Devanagari" panose="02040503050201020203" pitchFamily="18" charset="0"/>
            </a:endParaRPr>
          </a:p>
          <a:p>
            <a:pPr algn="ctr"/>
            <a:r>
              <a:rPr lang="en-US" altLang="zh-TW" sz="4000" dirty="0">
                <a:solidFill>
                  <a:schemeClr val="bg1"/>
                </a:solidFill>
                <a:latin typeface="Adobe Devanagari" panose="02040503050201020203" pitchFamily="18" charset="0"/>
                <a:cs typeface="Adobe Devanagari" panose="02040503050201020203" pitchFamily="18" charset="0"/>
              </a:rPr>
              <a:t>POST</a:t>
            </a:r>
            <a:r>
              <a:rPr lang="en-US" altLang="zh-TW" sz="4000" dirty="0">
                <a:solidFill>
                  <a:srgbClr val="FFFF00"/>
                </a:solidFill>
                <a:latin typeface="Adobe Devanagari" panose="02040503050201020203" pitchFamily="18" charset="0"/>
                <a:cs typeface="Adobe Devanagari" panose="02040503050201020203" pitchFamily="18" charset="0"/>
              </a:rPr>
              <a:t>-Exploitation==</a:t>
            </a:r>
            <a:r>
              <a:rPr lang="zh-TW" altLang="en-US" sz="4000" dirty="0">
                <a:solidFill>
                  <a:srgbClr val="FFFF00"/>
                </a:solidFill>
                <a:latin typeface="Adobe Devanagari" panose="02040503050201020203" pitchFamily="18" charset="0"/>
                <a:cs typeface="Adobe Devanagari" panose="02040503050201020203" pitchFamily="18" charset="0"/>
              </a:rPr>
              <a:t>入侵成功</a:t>
            </a:r>
            <a:r>
              <a:rPr lang="zh-TW" altLang="en-US" sz="4000" b="1" dirty="0">
                <a:solidFill>
                  <a:schemeClr val="bg1"/>
                </a:solidFill>
                <a:effectLst>
                  <a:outerShdw blurRad="38100" dist="38100" dir="2700000" algn="tl">
                    <a:srgbClr val="000000">
                      <a:alpha val="43137"/>
                    </a:srgbClr>
                  </a:outerShdw>
                </a:effectLst>
                <a:latin typeface="Adobe Devanagari" panose="02040503050201020203" pitchFamily="18" charset="0"/>
                <a:cs typeface="Adobe Devanagari" panose="02040503050201020203" pitchFamily="18" charset="0"/>
              </a:rPr>
              <a:t>後</a:t>
            </a:r>
            <a:r>
              <a:rPr lang="zh-TW" altLang="en-US" sz="4000" dirty="0">
                <a:solidFill>
                  <a:srgbClr val="FFFF00"/>
                </a:solidFill>
                <a:latin typeface="Adobe Devanagari" panose="02040503050201020203" pitchFamily="18" charset="0"/>
                <a:cs typeface="Adobe Devanagari" panose="02040503050201020203" pitchFamily="18" charset="0"/>
              </a:rPr>
              <a:t>想做的事</a:t>
            </a:r>
            <a:endParaRPr lang="en-US" altLang="zh-TW" sz="4000" dirty="0">
              <a:solidFill>
                <a:srgbClr val="FFFF00"/>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34867971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55991"/>
            <a:ext cx="10515600" cy="636329"/>
          </a:xfrm>
        </p:spPr>
        <p:txBody>
          <a:bodyPr>
            <a:normAutofit/>
          </a:bodyPr>
          <a:lstStyle/>
          <a:p>
            <a:r>
              <a:rPr lang="zh-TW" altLang="en-US" sz="2800" dirty="0"/>
              <a:t>攻擊成功後</a:t>
            </a:r>
            <a:r>
              <a:rPr lang="en-US" altLang="zh-TW" sz="2800" b="1" dirty="0"/>
              <a:t>,</a:t>
            </a:r>
            <a:r>
              <a:rPr lang="zh-TW" altLang="en-US" sz="2800" b="1" dirty="0"/>
              <a:t>建立地下通道</a:t>
            </a:r>
            <a:r>
              <a:rPr lang="en-US" altLang="zh-TW" sz="2800" b="1" dirty="0"/>
              <a:t>(</a:t>
            </a:r>
            <a:r>
              <a:rPr lang="en-US" altLang="zh-TW" sz="2800" b="1" dirty="0" err="1"/>
              <a:t>meterpreter</a:t>
            </a:r>
            <a:r>
              <a:rPr lang="en-US" altLang="zh-TW" sz="2800" b="1" dirty="0"/>
              <a:t> session)</a:t>
            </a:r>
            <a:endParaRPr lang="zh-TW" altLang="en-US" sz="2800" dirty="0"/>
          </a:p>
        </p:txBody>
      </p:sp>
      <p:pic>
        <p:nvPicPr>
          <p:cNvPr id="4" name="內容版面配置區 3"/>
          <p:cNvPicPr>
            <a:picLocks noChangeAspect="1"/>
          </p:cNvPicPr>
          <p:nvPr/>
        </p:nvPicPr>
        <p:blipFill>
          <a:blip r:embed="rId2"/>
          <a:stretch>
            <a:fillRect/>
          </a:stretch>
        </p:blipFill>
        <p:spPr>
          <a:xfrm>
            <a:off x="431952" y="4535226"/>
            <a:ext cx="3141240" cy="1602415"/>
          </a:xfrm>
          <a:prstGeom prst="rect">
            <a:avLst/>
          </a:prstGeom>
        </p:spPr>
      </p:pic>
      <p:pic>
        <p:nvPicPr>
          <p:cNvPr id="5" name="圖片 4"/>
          <p:cNvPicPr>
            <a:picLocks noChangeAspect="1"/>
          </p:cNvPicPr>
          <p:nvPr/>
        </p:nvPicPr>
        <p:blipFill>
          <a:blip r:embed="rId3"/>
          <a:stretch>
            <a:fillRect/>
          </a:stretch>
        </p:blipFill>
        <p:spPr>
          <a:xfrm>
            <a:off x="7840461" y="3341294"/>
            <a:ext cx="2992709" cy="1995139"/>
          </a:xfrm>
          <a:prstGeom prst="rect">
            <a:avLst/>
          </a:prstGeom>
        </p:spPr>
      </p:pic>
      <p:pic>
        <p:nvPicPr>
          <p:cNvPr id="7" name="Picture 2" descr="“metasploit”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69" y="3178208"/>
            <a:ext cx="2497009" cy="1546444"/>
          </a:xfrm>
          <a:prstGeom prst="rect">
            <a:avLst/>
          </a:prstGeom>
          <a:noFill/>
          <a:extLst>
            <a:ext uri="{909E8E84-426E-40DD-AFC4-6F175D3DCCD1}">
              <a14:hiddenFill xmlns:a14="http://schemas.microsoft.com/office/drawing/2010/main">
                <a:solidFill>
                  <a:srgbClr val="FFFFFF"/>
                </a:solidFill>
              </a14:hiddenFill>
            </a:ext>
          </a:extLst>
        </p:spPr>
      </p:pic>
      <p:sp>
        <p:nvSpPr>
          <p:cNvPr id="8" name="流程圖: 直接存取儲存裝置 7"/>
          <p:cNvSpPr/>
          <p:nvPr/>
        </p:nvSpPr>
        <p:spPr>
          <a:xfrm>
            <a:off x="3460019" y="3676262"/>
            <a:ext cx="3640579" cy="522514"/>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flipV="1">
            <a:off x="3125757" y="3928801"/>
            <a:ext cx="4106711" cy="871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963540" y="3257783"/>
            <a:ext cx="3164456" cy="369332"/>
          </a:xfrm>
          <a:prstGeom prst="rect">
            <a:avLst/>
          </a:prstGeom>
        </p:spPr>
        <p:txBody>
          <a:bodyPr wrap="none">
            <a:spAutoFit/>
          </a:bodyPr>
          <a:lstStyle/>
          <a:p>
            <a:r>
              <a:rPr lang="zh-TW" altLang="en-US" b="1" dirty="0"/>
              <a:t>地下通道</a:t>
            </a:r>
            <a:r>
              <a:rPr lang="en-US" altLang="zh-TW" b="1" dirty="0"/>
              <a:t>(</a:t>
            </a:r>
            <a:r>
              <a:rPr lang="en-US" altLang="zh-TW" b="1" dirty="0" err="1"/>
              <a:t>meterpreter</a:t>
            </a:r>
            <a:r>
              <a:rPr lang="en-US" altLang="zh-TW" b="1" dirty="0"/>
              <a:t> session)</a:t>
            </a:r>
            <a:endParaRPr lang="zh-TW" altLang="en-US" dirty="0"/>
          </a:p>
        </p:txBody>
      </p:sp>
      <p:pic>
        <p:nvPicPr>
          <p:cNvPr id="11" name="圖片 10"/>
          <p:cNvPicPr>
            <a:picLocks noChangeAspect="1"/>
          </p:cNvPicPr>
          <p:nvPr/>
        </p:nvPicPr>
        <p:blipFill>
          <a:blip r:embed="rId5"/>
          <a:stretch>
            <a:fillRect/>
          </a:stretch>
        </p:blipFill>
        <p:spPr>
          <a:xfrm>
            <a:off x="432613" y="773128"/>
            <a:ext cx="3321989" cy="2214659"/>
          </a:xfrm>
          <a:prstGeom prst="rect">
            <a:avLst/>
          </a:prstGeom>
        </p:spPr>
      </p:pic>
      <p:pic>
        <p:nvPicPr>
          <p:cNvPr id="12" name="圖片 11"/>
          <p:cNvPicPr>
            <a:picLocks noChangeAspect="1"/>
          </p:cNvPicPr>
          <p:nvPr/>
        </p:nvPicPr>
        <p:blipFill rotWithShape="1">
          <a:blip r:embed="rId6"/>
          <a:srcRect t="12857" r="17211" b="14762"/>
          <a:stretch/>
        </p:blipFill>
        <p:spPr>
          <a:xfrm>
            <a:off x="7336937" y="387829"/>
            <a:ext cx="4255503" cy="2790381"/>
          </a:xfrm>
          <a:prstGeom prst="rect">
            <a:avLst/>
          </a:prstGeom>
        </p:spPr>
      </p:pic>
      <p:sp>
        <p:nvSpPr>
          <p:cNvPr id="13" name="標題 1"/>
          <p:cNvSpPr txBox="1">
            <a:spLocks/>
          </p:cNvSpPr>
          <p:nvPr/>
        </p:nvSpPr>
        <p:spPr>
          <a:xfrm>
            <a:off x="4133080" y="1077553"/>
            <a:ext cx="2799946" cy="636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800" dirty="0"/>
              <a:t>然後勒</a:t>
            </a:r>
            <a:r>
              <a:rPr lang="en-US" altLang="zh-TW" sz="4800" dirty="0"/>
              <a:t>??</a:t>
            </a:r>
            <a:endParaRPr lang="zh-TW" altLang="en-US" sz="4800" dirty="0"/>
          </a:p>
        </p:txBody>
      </p:sp>
      <p:sp>
        <p:nvSpPr>
          <p:cNvPr id="14" name="標題 1"/>
          <p:cNvSpPr txBox="1">
            <a:spLocks/>
          </p:cNvSpPr>
          <p:nvPr/>
        </p:nvSpPr>
        <p:spPr>
          <a:xfrm>
            <a:off x="4133080" y="1916679"/>
            <a:ext cx="2799946" cy="891836"/>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b="1" dirty="0">
                <a:effectLst>
                  <a:outerShdw blurRad="38100" dist="38100" dir="2700000" algn="tl">
                    <a:srgbClr val="000000">
                      <a:alpha val="43137"/>
                    </a:srgbClr>
                  </a:outerShdw>
                </a:effectLst>
              </a:rPr>
              <a:t>地獄倒霉鬼</a:t>
            </a:r>
            <a:r>
              <a:rPr lang="zh-TW" altLang="en-US" sz="2800" dirty="0"/>
              <a:t>會遭受到麼樣的命運</a:t>
            </a:r>
            <a:r>
              <a:rPr lang="en-US" altLang="zh-TW" sz="2800" dirty="0"/>
              <a:t>?</a:t>
            </a:r>
            <a:endParaRPr lang="zh-TW" altLang="en-US" sz="2800" dirty="0"/>
          </a:p>
        </p:txBody>
      </p:sp>
      <p:sp>
        <p:nvSpPr>
          <p:cNvPr id="15" name="標題 1"/>
          <p:cNvSpPr txBox="1">
            <a:spLocks/>
          </p:cNvSpPr>
          <p:nvPr/>
        </p:nvSpPr>
        <p:spPr>
          <a:xfrm>
            <a:off x="3872867" y="4361411"/>
            <a:ext cx="3359009" cy="525842"/>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被駭客建立隱藏的目錄</a:t>
            </a:r>
          </a:p>
        </p:txBody>
      </p:sp>
      <p:sp>
        <p:nvSpPr>
          <p:cNvPr id="16" name="標題 1"/>
          <p:cNvSpPr txBox="1">
            <a:spLocks/>
          </p:cNvSpPr>
          <p:nvPr/>
        </p:nvSpPr>
        <p:spPr>
          <a:xfrm>
            <a:off x="3853550" y="4949369"/>
            <a:ext cx="3359009" cy="525842"/>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被駭客下載重要資料</a:t>
            </a:r>
          </a:p>
        </p:txBody>
      </p:sp>
      <p:sp>
        <p:nvSpPr>
          <p:cNvPr id="17" name="標題 1"/>
          <p:cNvSpPr txBox="1">
            <a:spLocks/>
          </p:cNvSpPr>
          <p:nvPr/>
        </p:nvSpPr>
        <p:spPr>
          <a:xfrm>
            <a:off x="3866265" y="5537327"/>
            <a:ext cx="3359009" cy="525842"/>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被駭客上傳木馬</a:t>
            </a:r>
          </a:p>
        </p:txBody>
      </p:sp>
      <p:sp>
        <p:nvSpPr>
          <p:cNvPr id="18" name="標題 1"/>
          <p:cNvSpPr txBox="1">
            <a:spLocks/>
          </p:cNvSpPr>
          <p:nvPr/>
        </p:nvSpPr>
        <p:spPr>
          <a:xfrm>
            <a:off x="3853549" y="6125285"/>
            <a:ext cx="3359009" cy="525842"/>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被駭客錄音</a:t>
            </a:r>
            <a:r>
              <a:rPr lang="en-US" altLang="zh-TW" sz="2500" b="1" dirty="0"/>
              <a:t>|</a:t>
            </a:r>
            <a:r>
              <a:rPr lang="zh-TW" altLang="en-US" sz="2500" b="1" dirty="0"/>
              <a:t>錄影</a:t>
            </a:r>
            <a:r>
              <a:rPr lang="en-US" altLang="zh-TW" sz="2500" b="1" dirty="0"/>
              <a:t>(webcam)</a:t>
            </a:r>
            <a:endParaRPr lang="zh-TW" altLang="en-US" sz="2500" b="1" dirty="0"/>
          </a:p>
        </p:txBody>
      </p:sp>
      <p:sp>
        <p:nvSpPr>
          <p:cNvPr id="19" name="標題 1"/>
          <p:cNvSpPr txBox="1">
            <a:spLocks/>
          </p:cNvSpPr>
          <p:nvPr/>
        </p:nvSpPr>
        <p:spPr>
          <a:xfrm>
            <a:off x="7336937" y="5537327"/>
            <a:ext cx="3359009" cy="525842"/>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被駭客</a:t>
            </a:r>
            <a:r>
              <a:rPr lang="zh-TW" altLang="en-US" sz="2000" b="1" dirty="0"/>
              <a:t>螢幕截圖</a:t>
            </a:r>
            <a:r>
              <a:rPr lang="en-US" altLang="zh-TW" sz="2500" b="1" dirty="0"/>
              <a:t>|</a:t>
            </a:r>
            <a:r>
              <a:rPr lang="zh-TW" altLang="en-US" sz="2500" b="1" dirty="0"/>
              <a:t>鍵盤側錄</a:t>
            </a:r>
          </a:p>
        </p:txBody>
      </p:sp>
      <p:sp>
        <p:nvSpPr>
          <p:cNvPr id="20" name="標題 1"/>
          <p:cNvSpPr txBox="1">
            <a:spLocks/>
          </p:cNvSpPr>
          <p:nvPr/>
        </p:nvSpPr>
        <p:spPr>
          <a:xfrm>
            <a:off x="7336934" y="6137639"/>
            <a:ext cx="4484952" cy="525842"/>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被駭客</a:t>
            </a:r>
            <a:r>
              <a:rPr lang="zh-TW" altLang="en-US" sz="2000" b="1" dirty="0"/>
              <a:t>竄改密碼</a:t>
            </a:r>
            <a:r>
              <a:rPr lang="en-US" altLang="zh-TW" sz="2500" b="1" dirty="0"/>
              <a:t>|</a:t>
            </a:r>
            <a:r>
              <a:rPr lang="zh-TW" altLang="en-US" sz="2500" b="1" dirty="0"/>
              <a:t>新增最高權限的使用者</a:t>
            </a:r>
          </a:p>
        </p:txBody>
      </p:sp>
      <p:sp>
        <p:nvSpPr>
          <p:cNvPr id="3" name="爆炸 2 2"/>
          <p:cNvSpPr/>
          <p:nvPr/>
        </p:nvSpPr>
        <p:spPr>
          <a:xfrm>
            <a:off x="74646" y="4279345"/>
            <a:ext cx="4217436" cy="2538302"/>
          </a:xfrm>
          <a:prstGeom prst="irregularSeal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FFFF00"/>
                </a:solidFill>
              </a:rPr>
              <a:t>Meterpreter</a:t>
            </a:r>
          </a:p>
          <a:p>
            <a:pPr algn="ctr"/>
            <a:r>
              <a:rPr lang="en-US" altLang="zh-TW" dirty="0">
                <a:solidFill>
                  <a:srgbClr val="FFFF00"/>
                </a:solidFill>
              </a:rPr>
              <a:t>POST-exploitation</a:t>
            </a:r>
            <a:endParaRPr lang="zh-TW" altLang="en-US" dirty="0">
              <a:solidFill>
                <a:srgbClr val="FFFF00"/>
              </a:solidFill>
            </a:endParaRPr>
          </a:p>
        </p:txBody>
      </p:sp>
    </p:spTree>
    <p:extLst>
      <p:ext uri="{BB962C8B-B14F-4D97-AF65-F5344CB8AC3E}">
        <p14:creationId xmlns:p14="http://schemas.microsoft.com/office/powerpoint/2010/main" val="37364550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0113" y="1431299"/>
            <a:ext cx="6521199" cy="417037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buFont typeface="Wingdings" panose="05000000000000000000" pitchFamily="2" charset="2"/>
              <a:buChar char="Ø"/>
            </a:pPr>
            <a:r>
              <a:rPr lang="zh-TW" altLang="en-US" sz="2500" dirty="0"/>
              <a:t>meterpreter是攻擊成功後，</a:t>
            </a:r>
            <a:endParaRPr lang="en-US" altLang="zh-TW" sz="2500" dirty="0"/>
          </a:p>
          <a:p>
            <a:r>
              <a:rPr lang="zh-TW" altLang="en-US" sz="2500" dirty="0"/>
              <a:t>   </a:t>
            </a:r>
            <a:r>
              <a:rPr lang="en-US" altLang="zh-TW" sz="2500" dirty="0"/>
              <a:t>POST-exploitation</a:t>
            </a:r>
            <a:r>
              <a:rPr lang="zh-TW" altLang="en-US" sz="2500" b="1" dirty="0">
                <a:solidFill>
                  <a:srgbClr val="FF0000"/>
                </a:solidFill>
              </a:rPr>
              <a:t>後攻擊著名的工具</a:t>
            </a:r>
            <a:r>
              <a:rPr lang="zh-TW" altLang="en-US" sz="2500" dirty="0"/>
              <a:t>。</a:t>
            </a:r>
            <a:endParaRPr lang="en-US" altLang="zh-TW" sz="2500" dirty="0"/>
          </a:p>
          <a:p>
            <a:pPr marL="342900" indent="-342900">
              <a:buFont typeface="Wingdings" panose="05000000000000000000" pitchFamily="2" charset="2"/>
              <a:buChar char="Ø"/>
            </a:pPr>
            <a:r>
              <a:rPr lang="zh-TW" altLang="en-US" sz="2500" dirty="0"/>
              <a:t>攻擊碼也是利用</a:t>
            </a:r>
            <a:r>
              <a:rPr lang="en-US" altLang="zh-TW" sz="2500" dirty="0"/>
              <a:t>ruby</a:t>
            </a:r>
            <a:r>
              <a:rPr lang="zh-TW" altLang="en-US" sz="2500" dirty="0"/>
              <a:t>開發</a:t>
            </a:r>
            <a:r>
              <a:rPr lang="en-US" altLang="zh-TW" sz="2500" dirty="0"/>
              <a:t>!</a:t>
            </a:r>
          </a:p>
          <a:p>
            <a:pPr marL="342900" indent="-342900">
              <a:buFont typeface="Wingdings" panose="05000000000000000000" pitchFamily="2" charset="2"/>
              <a:buChar char="Ø"/>
            </a:pPr>
            <a:r>
              <a:rPr lang="zh-TW" altLang="en-US" sz="2500" dirty="0"/>
              <a:t>還可擴充別的模組來使用</a:t>
            </a:r>
            <a:r>
              <a:rPr lang="en-US" altLang="zh-TW" sz="2500" dirty="0"/>
              <a:t>!</a:t>
            </a:r>
          </a:p>
          <a:p>
            <a:pPr marL="342900" indent="-342900">
              <a:buFont typeface="Wingdings" panose="05000000000000000000" pitchFamily="2" charset="2"/>
              <a:buChar char="Ø"/>
            </a:pPr>
            <a:r>
              <a:rPr lang="zh-TW" altLang="en-US" sz="2500" dirty="0"/>
              <a:t>核心的攻擊碼放在</a:t>
            </a:r>
            <a:endParaRPr lang="en-US" altLang="zh-TW" sz="2500" dirty="0"/>
          </a:p>
          <a:p>
            <a:r>
              <a:rPr lang="zh-TW" altLang="en-US" sz="2000" dirty="0"/>
              <a:t>    </a:t>
            </a:r>
            <a:r>
              <a:rPr lang="en-US" altLang="zh-TW" sz="2000" dirty="0"/>
              <a:t>/</a:t>
            </a:r>
            <a:r>
              <a:rPr lang="en-US" altLang="zh-TW" sz="2000" dirty="0" err="1"/>
              <a:t>usr</a:t>
            </a:r>
            <a:r>
              <a:rPr lang="en-US" altLang="zh-TW" sz="2000" dirty="0"/>
              <a:t>/share/</a:t>
            </a:r>
            <a:r>
              <a:rPr lang="en-US" altLang="zh-TW" sz="2000" dirty="0" err="1"/>
              <a:t>metasploit</a:t>
            </a:r>
            <a:r>
              <a:rPr lang="en-US" altLang="zh-TW" sz="2000" dirty="0"/>
              <a:t>-framework/scripts/</a:t>
            </a:r>
            <a:r>
              <a:rPr lang="en-US" altLang="zh-TW" sz="2000" dirty="0" err="1"/>
              <a:t>meterpreter</a:t>
            </a:r>
            <a:endParaRPr lang="en-US" altLang="zh-TW" sz="2000" dirty="0"/>
          </a:p>
          <a:p>
            <a:pPr marL="342900" indent="-342900">
              <a:buFont typeface="Wingdings" panose="05000000000000000000" pitchFamily="2" charset="2"/>
              <a:buChar char="Ø"/>
            </a:pPr>
            <a:r>
              <a:rPr lang="zh-TW" altLang="en-US" sz="2000" dirty="0"/>
              <a:t>可使用</a:t>
            </a:r>
            <a:r>
              <a:rPr lang="en-US" altLang="zh-TW" sz="2000" dirty="0"/>
              <a:t>locate</a:t>
            </a:r>
            <a:r>
              <a:rPr lang="zh-TW" altLang="en-US" sz="2000" dirty="0"/>
              <a:t>來看攻擊碼放那裏</a:t>
            </a:r>
            <a:endParaRPr lang="en-US" altLang="zh-TW" sz="2000" dirty="0"/>
          </a:p>
          <a:p>
            <a:r>
              <a:rPr lang="zh-TW" altLang="en-US" sz="2000" dirty="0"/>
              <a:t>      </a:t>
            </a:r>
            <a:r>
              <a:rPr lang="en-US" altLang="zh-TW" sz="2000" dirty="0"/>
              <a:t>locate </a:t>
            </a:r>
            <a:r>
              <a:rPr lang="en-US" altLang="zh-TW" sz="2000" dirty="0" err="1"/>
              <a:t>getsystem</a:t>
            </a:r>
            <a:endParaRPr lang="en-US" altLang="zh-TW" sz="2000" dirty="0"/>
          </a:p>
          <a:p>
            <a:r>
              <a:rPr lang="zh-TW" altLang="en-US" sz="2000" dirty="0"/>
              <a:t>    </a:t>
            </a:r>
            <a:r>
              <a:rPr lang="en-US" altLang="zh-TW" sz="2000" dirty="0">
                <a:sym typeface="Wingdings" panose="05000000000000000000" pitchFamily="2" charset="2"/>
              </a:rPr>
              <a:t></a:t>
            </a:r>
            <a:r>
              <a:rPr lang="zh-TW" altLang="en-US" sz="2000" dirty="0"/>
              <a:t> </a:t>
            </a:r>
            <a:r>
              <a:rPr lang="en-US" altLang="zh-TW" sz="2000" dirty="0"/>
              <a:t>/</a:t>
            </a:r>
            <a:r>
              <a:rPr lang="en-US" altLang="zh-TW" sz="2000" dirty="0" err="1"/>
              <a:t>usr</a:t>
            </a:r>
            <a:r>
              <a:rPr lang="en-US" altLang="zh-TW" sz="2000" dirty="0"/>
              <a:t>/share/</a:t>
            </a:r>
            <a:r>
              <a:rPr lang="en-US" altLang="zh-TW" sz="2000" dirty="0" err="1"/>
              <a:t>metasploit</a:t>
            </a:r>
            <a:r>
              <a:rPr lang="en-US" altLang="zh-TW" sz="2000" dirty="0"/>
              <a:t>-framework/modules/</a:t>
            </a:r>
          </a:p>
          <a:p>
            <a:r>
              <a:rPr lang="zh-TW" altLang="en-US" sz="2000" b="1" dirty="0">
                <a:solidFill>
                  <a:srgbClr val="FF0000"/>
                </a:solidFill>
                <a:effectLst>
                  <a:outerShdw blurRad="38100" dist="38100" dir="2700000" algn="tl">
                    <a:srgbClr val="000000">
                      <a:alpha val="43137"/>
                    </a:srgbClr>
                  </a:outerShdw>
                </a:effectLst>
              </a:rPr>
              <a:t>         </a:t>
            </a:r>
            <a:r>
              <a:rPr lang="en-US" altLang="zh-TW" sz="2000" b="1" dirty="0">
                <a:solidFill>
                  <a:srgbClr val="FF0000"/>
                </a:solidFill>
                <a:effectLst>
                  <a:outerShdw blurRad="38100" dist="38100" dir="2700000" algn="tl">
                    <a:srgbClr val="000000">
                      <a:alpha val="43137"/>
                    </a:srgbClr>
                  </a:outerShdw>
                </a:effectLst>
              </a:rPr>
              <a:t>post</a:t>
            </a:r>
            <a:r>
              <a:rPr lang="en-US" altLang="zh-TW" sz="2000" dirty="0"/>
              <a:t>/windows/escalate/</a:t>
            </a:r>
            <a:r>
              <a:rPr lang="en-US" altLang="zh-TW" sz="2000" dirty="0" err="1"/>
              <a:t>getsystem.rb</a:t>
            </a:r>
            <a:endParaRPr lang="en-US" altLang="zh-TW" sz="2000" dirty="0"/>
          </a:p>
          <a:p>
            <a:r>
              <a:rPr lang="zh-TW" altLang="en-US" sz="2000" dirty="0">
                <a:sym typeface="Wingdings" panose="05000000000000000000" pitchFamily="2" charset="2"/>
              </a:rPr>
              <a:t>    </a:t>
            </a:r>
            <a:r>
              <a:rPr lang="en-US" altLang="zh-TW" sz="2000" dirty="0">
                <a:sym typeface="Wingdings" panose="05000000000000000000" pitchFamily="2" charset="2"/>
              </a:rPr>
              <a:t></a:t>
            </a:r>
            <a:r>
              <a:rPr lang="zh-TW" altLang="en-US" sz="2000" dirty="0">
                <a:sym typeface="Wingdings" panose="05000000000000000000" pitchFamily="2" charset="2"/>
              </a:rPr>
              <a:t>是在六大模組的</a:t>
            </a:r>
            <a:r>
              <a:rPr lang="en-US" altLang="zh-TW" sz="2000" dirty="0">
                <a:sym typeface="Wingdings" panose="05000000000000000000" pitchFamily="2" charset="2"/>
              </a:rPr>
              <a:t>POST</a:t>
            </a:r>
            <a:r>
              <a:rPr lang="zh-TW" altLang="en-US" sz="2000" dirty="0">
                <a:sym typeface="Wingdings" panose="05000000000000000000" pitchFamily="2" charset="2"/>
              </a:rPr>
              <a:t>模組</a:t>
            </a:r>
            <a:endParaRPr lang="en-US" altLang="zh-TW" sz="2000" dirty="0"/>
          </a:p>
          <a:p>
            <a:pPr marL="342900" indent="-342900">
              <a:buFont typeface="Wingdings" panose="05000000000000000000" pitchFamily="2" charset="2"/>
              <a:buChar char="Ø"/>
            </a:pPr>
            <a:endParaRPr lang="zh-TW" altLang="en-US" sz="2000" dirty="0"/>
          </a:p>
        </p:txBody>
      </p:sp>
      <p:sp>
        <p:nvSpPr>
          <p:cNvPr id="2" name="標題 1"/>
          <p:cNvSpPr>
            <a:spLocks noGrp="1"/>
          </p:cNvSpPr>
          <p:nvPr>
            <p:ph type="title"/>
          </p:nvPr>
        </p:nvSpPr>
        <p:spPr>
          <a:xfrm>
            <a:off x="184401" y="144278"/>
            <a:ext cx="2857379" cy="781094"/>
          </a:xfrm>
          <a:solidFill>
            <a:schemeClr val="tx1"/>
          </a:solidFill>
          <a:ln>
            <a:noFill/>
          </a:ln>
        </p:spPr>
        <p:style>
          <a:lnRef idx="1">
            <a:schemeClr val="accent2"/>
          </a:lnRef>
          <a:fillRef idx="2">
            <a:schemeClr val="accent2"/>
          </a:fillRef>
          <a:effectRef idx="1">
            <a:schemeClr val="accent2"/>
          </a:effectRef>
          <a:fontRef idx="minor">
            <a:schemeClr val="dk1"/>
          </a:fontRef>
        </p:style>
        <p:txBody>
          <a:bodyPr>
            <a:normAutofit/>
          </a:bodyPr>
          <a:lstStyle/>
          <a:p>
            <a:r>
              <a:rPr lang="en-US" altLang="zh-TW" dirty="0" err="1" smtClean="0">
                <a:solidFill>
                  <a:srgbClr val="FFFF00"/>
                </a:solidFill>
                <a:latin typeface="Bernard MT Condensed" panose="02050806060905020404" pitchFamily="18" charset="0"/>
              </a:rPr>
              <a:t>meterpreter</a:t>
            </a:r>
            <a:endParaRPr lang="zh-TW" altLang="en-US" dirty="0">
              <a:solidFill>
                <a:srgbClr val="FFFF00"/>
              </a:solidFill>
              <a:latin typeface="Bernard MT Condensed" panose="020508060609050204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377607645"/>
              </p:ext>
            </p:extLst>
          </p:nvPr>
        </p:nvGraphicFramePr>
        <p:xfrm>
          <a:off x="7053943" y="253158"/>
          <a:ext cx="4832952" cy="6187440"/>
        </p:xfrm>
        <a:graphic>
          <a:graphicData uri="http://schemas.openxmlformats.org/drawingml/2006/table">
            <a:tbl>
              <a:tblPr firstRow="1" bandRow="1">
                <a:tableStyleId>{5C22544A-7EE6-4342-B048-85BDC9FD1C3A}</a:tableStyleId>
              </a:tblPr>
              <a:tblGrid>
                <a:gridCol w="1782147"/>
                <a:gridCol w="3050805"/>
              </a:tblGrid>
              <a:tr h="308864">
                <a:tc>
                  <a:txBody>
                    <a:bodyPr/>
                    <a:lstStyle/>
                    <a:p>
                      <a:r>
                        <a:rPr lang="zh-TW" altLang="en-US" sz="1800" dirty="0" smtClean="0"/>
                        <a:t>指令</a:t>
                      </a:r>
                      <a:endParaRPr lang="zh-TW" altLang="en-US" sz="1800" dirty="0"/>
                    </a:p>
                  </a:txBody>
                  <a:tcPr/>
                </a:tc>
                <a:tc>
                  <a:txBody>
                    <a:bodyPr/>
                    <a:lstStyle/>
                    <a:p>
                      <a:r>
                        <a:rPr lang="zh-TW" altLang="en-US" sz="1800" smtClean="0"/>
                        <a:t>說明</a:t>
                      </a:r>
                      <a:endParaRPr lang="zh-TW" altLang="en-US" sz="1800"/>
                    </a:p>
                  </a:txBody>
                  <a:tcPr/>
                </a:tc>
              </a:tr>
              <a:tr h="370840">
                <a:tc>
                  <a:txBody>
                    <a:bodyPr/>
                    <a:lstStyle/>
                    <a:p>
                      <a:r>
                        <a:rPr lang="en-US" altLang="zh-TW" sz="1800" b="1" dirty="0" err="1" smtClean="0">
                          <a:solidFill>
                            <a:srgbClr val="FF0000"/>
                          </a:solidFill>
                          <a:effectLst>
                            <a:outerShdw blurRad="38100" dist="38100" dir="2700000" algn="tl">
                              <a:srgbClr val="000000">
                                <a:alpha val="43137"/>
                              </a:srgbClr>
                            </a:outerShdw>
                          </a:effectLst>
                        </a:rPr>
                        <a:t>keyscan_start</a:t>
                      </a:r>
                      <a:endParaRPr lang="zh-TW" altLang="en-US" sz="1800" b="1" dirty="0">
                        <a:solidFill>
                          <a:srgbClr val="FF0000"/>
                        </a:solidFill>
                        <a:effectLst>
                          <a:outerShdw blurRad="38100" dist="38100" dir="2700000" algn="tl">
                            <a:srgbClr val="000000">
                              <a:alpha val="43137"/>
                            </a:srgbClr>
                          </a:outerShdw>
                        </a:effectLst>
                      </a:endParaRPr>
                    </a:p>
                  </a:txBody>
                  <a:tcPr/>
                </a:tc>
                <a:tc>
                  <a:txBody>
                    <a:bodyPr/>
                    <a:lstStyle/>
                    <a:p>
                      <a:r>
                        <a:rPr lang="zh-TW" altLang="en-US" sz="1800" b="1" dirty="0" smtClean="0">
                          <a:solidFill>
                            <a:srgbClr val="FF0000"/>
                          </a:solidFill>
                          <a:effectLst>
                            <a:outerShdw blurRad="38100" dist="38100" dir="2700000" algn="tl">
                              <a:srgbClr val="000000">
                                <a:alpha val="43137"/>
                              </a:srgbClr>
                            </a:outerShdw>
                          </a:effectLst>
                        </a:rPr>
                        <a:t>啟動鍵盤紀錄</a:t>
                      </a:r>
                      <a:endParaRPr lang="zh-TW" altLang="en-US" sz="1800" b="1" dirty="0">
                        <a:solidFill>
                          <a:srgbClr val="FF0000"/>
                        </a:solidFill>
                        <a:effectLst>
                          <a:outerShdw blurRad="38100" dist="38100" dir="2700000" algn="tl">
                            <a:srgbClr val="000000">
                              <a:alpha val="43137"/>
                            </a:srgbClr>
                          </a:outerShdw>
                        </a:effectLst>
                      </a:endParaRPr>
                    </a:p>
                  </a:txBody>
                  <a:tcPr/>
                </a:tc>
              </a:tr>
              <a:tr h="370840">
                <a:tc>
                  <a:txBody>
                    <a:bodyPr/>
                    <a:lstStyle/>
                    <a:p>
                      <a:r>
                        <a:rPr lang="en-US" altLang="zh-TW" sz="1800" b="1" dirty="0" err="1" smtClean="0">
                          <a:solidFill>
                            <a:srgbClr val="FF0000"/>
                          </a:solidFill>
                          <a:effectLst>
                            <a:outerShdw blurRad="38100" dist="38100" dir="2700000" algn="tl">
                              <a:srgbClr val="000000">
                                <a:alpha val="43137"/>
                              </a:srgbClr>
                            </a:outerShdw>
                          </a:effectLst>
                        </a:rPr>
                        <a:t>keyscan_dump</a:t>
                      </a:r>
                      <a:endParaRPr lang="zh-TW" altLang="en-US" sz="1800" b="1" dirty="0">
                        <a:solidFill>
                          <a:srgbClr val="FF0000"/>
                        </a:solidFill>
                        <a:effectLst>
                          <a:outerShdw blurRad="38100" dist="38100" dir="2700000" algn="tl">
                            <a:srgbClr val="000000">
                              <a:alpha val="43137"/>
                            </a:srgbClr>
                          </a:outerShdw>
                        </a:effectLst>
                      </a:endParaRPr>
                    </a:p>
                  </a:txBody>
                  <a:tcPr/>
                </a:tc>
                <a:tc>
                  <a:txBody>
                    <a:bodyPr/>
                    <a:lstStyle/>
                    <a:p>
                      <a:r>
                        <a:rPr lang="zh-TW" altLang="en-US" sz="1800" b="1" dirty="0" smtClean="0">
                          <a:solidFill>
                            <a:srgbClr val="FF0000"/>
                          </a:solidFill>
                          <a:effectLst>
                            <a:outerShdw blurRad="38100" dist="38100" dir="2700000" algn="tl">
                              <a:srgbClr val="000000">
                                <a:alpha val="43137"/>
                              </a:srgbClr>
                            </a:outerShdw>
                          </a:effectLst>
                        </a:rPr>
                        <a:t>列出鍵盤紀錄</a:t>
                      </a:r>
                      <a:endParaRPr lang="zh-TW" altLang="en-US" sz="1800" b="1" dirty="0">
                        <a:solidFill>
                          <a:srgbClr val="FF0000"/>
                        </a:solidFill>
                        <a:effectLst>
                          <a:outerShdw blurRad="38100" dist="38100" dir="2700000" algn="tl">
                            <a:srgbClr val="000000">
                              <a:alpha val="43137"/>
                            </a:srgbClr>
                          </a:outerShdw>
                        </a:effectLst>
                      </a:endParaRPr>
                    </a:p>
                  </a:txBody>
                  <a:tcPr/>
                </a:tc>
              </a:tr>
              <a:tr h="370840">
                <a:tc>
                  <a:txBody>
                    <a:bodyPr/>
                    <a:lstStyle/>
                    <a:p>
                      <a:r>
                        <a:rPr lang="en-US" altLang="zh-TW" sz="1800" b="1" dirty="0" smtClean="0">
                          <a:solidFill>
                            <a:srgbClr val="FF0000"/>
                          </a:solidFill>
                          <a:effectLst>
                            <a:outerShdw blurRad="38100" dist="38100" dir="2700000" algn="tl">
                              <a:srgbClr val="000000">
                                <a:alpha val="43137"/>
                              </a:srgbClr>
                            </a:outerShdw>
                          </a:effectLst>
                        </a:rPr>
                        <a:t>shell</a:t>
                      </a:r>
                      <a:endParaRPr lang="zh-TW" altLang="en-US" sz="1800" b="1" dirty="0">
                        <a:solidFill>
                          <a:srgbClr val="FF0000"/>
                        </a:solidFill>
                        <a:effectLst>
                          <a:outerShdw blurRad="38100" dist="38100" dir="2700000" algn="tl">
                            <a:srgbClr val="000000">
                              <a:alpha val="43137"/>
                            </a:srgbClr>
                          </a:outerShdw>
                        </a:effectLst>
                      </a:endParaRPr>
                    </a:p>
                  </a:txBody>
                  <a:tcPr/>
                </a:tc>
                <a:tc>
                  <a:txBody>
                    <a:bodyPr/>
                    <a:lstStyle/>
                    <a:p>
                      <a:r>
                        <a:rPr lang="zh-TW" altLang="en-US" sz="1800" b="1" dirty="0" smtClean="0">
                          <a:solidFill>
                            <a:srgbClr val="FF0000"/>
                          </a:solidFill>
                          <a:effectLst>
                            <a:outerShdw blurRad="38100" dist="38100" dir="2700000" algn="tl">
                              <a:srgbClr val="000000">
                                <a:alpha val="43137"/>
                              </a:srgbClr>
                            </a:outerShdw>
                          </a:effectLst>
                        </a:rPr>
                        <a:t>進入</a:t>
                      </a:r>
                      <a:r>
                        <a:rPr lang="en-US" altLang="zh-TW" sz="1800" b="1" dirty="0" smtClean="0">
                          <a:solidFill>
                            <a:srgbClr val="FF0000"/>
                          </a:solidFill>
                          <a:effectLst>
                            <a:outerShdw blurRad="38100" dist="38100" dir="2700000" algn="tl">
                              <a:srgbClr val="000000">
                                <a:alpha val="43137"/>
                              </a:srgbClr>
                            </a:outerShdw>
                          </a:effectLst>
                        </a:rPr>
                        <a:t>command line</a:t>
                      </a:r>
                      <a:r>
                        <a:rPr lang="zh-TW" altLang="en-US" sz="1800" b="1" dirty="0" smtClean="0">
                          <a:solidFill>
                            <a:srgbClr val="FF0000"/>
                          </a:solidFill>
                          <a:effectLst>
                            <a:outerShdw blurRad="38100" dist="38100" dir="2700000" algn="tl">
                              <a:srgbClr val="000000">
                                <a:alpha val="43137"/>
                              </a:srgbClr>
                            </a:outerShdw>
                          </a:effectLst>
                        </a:rPr>
                        <a:t>操作模式</a:t>
                      </a:r>
                      <a:endParaRPr lang="zh-TW" altLang="en-US" sz="1800" b="1" dirty="0">
                        <a:solidFill>
                          <a:srgbClr val="FF0000"/>
                        </a:solidFill>
                        <a:effectLst>
                          <a:outerShdw blurRad="38100" dist="38100" dir="2700000" algn="tl">
                            <a:srgbClr val="000000">
                              <a:alpha val="43137"/>
                            </a:srgbClr>
                          </a:outerShdw>
                        </a:effectLst>
                      </a:endParaRPr>
                    </a:p>
                  </a:txBody>
                  <a:tcPr/>
                </a:tc>
              </a:tr>
              <a:tr h="370840">
                <a:tc>
                  <a:txBody>
                    <a:bodyPr/>
                    <a:lstStyle/>
                    <a:p>
                      <a:r>
                        <a:rPr lang="en-US" altLang="zh-TW" sz="1800" b="1" dirty="0" err="1" smtClean="0">
                          <a:solidFill>
                            <a:srgbClr val="FF0000"/>
                          </a:solidFill>
                          <a:effectLst>
                            <a:outerShdw blurRad="38100" dist="38100" dir="2700000" algn="tl">
                              <a:srgbClr val="000000">
                                <a:alpha val="43137"/>
                              </a:srgbClr>
                            </a:outerShdw>
                          </a:effectLst>
                        </a:rPr>
                        <a:t>mkdir</a:t>
                      </a:r>
                      <a:endParaRPr lang="zh-TW" altLang="en-US" sz="1800" b="1" dirty="0">
                        <a:solidFill>
                          <a:srgbClr val="FF0000"/>
                        </a:solidFill>
                        <a:effectLst>
                          <a:outerShdw blurRad="38100" dist="38100" dir="2700000" algn="tl">
                            <a:srgbClr val="000000">
                              <a:alpha val="43137"/>
                            </a:srgbClr>
                          </a:outerShdw>
                        </a:effectLst>
                      </a:endParaRPr>
                    </a:p>
                  </a:txBody>
                  <a:tcPr/>
                </a:tc>
                <a:tc>
                  <a:txBody>
                    <a:bodyPr/>
                    <a:lstStyle/>
                    <a:p>
                      <a:r>
                        <a:rPr lang="zh-TW" altLang="en-US" sz="1800" b="1" dirty="0" smtClean="0">
                          <a:solidFill>
                            <a:srgbClr val="FF0000"/>
                          </a:solidFill>
                          <a:effectLst>
                            <a:outerShdw blurRad="38100" dist="38100" dir="2700000" algn="tl">
                              <a:srgbClr val="000000">
                                <a:alpha val="43137"/>
                              </a:srgbClr>
                            </a:outerShdw>
                          </a:effectLst>
                        </a:rPr>
                        <a:t>建立目錄</a:t>
                      </a:r>
                      <a:endParaRPr lang="zh-TW" altLang="en-US" sz="1800" b="1" dirty="0">
                        <a:solidFill>
                          <a:srgbClr val="FF0000"/>
                        </a:solidFill>
                        <a:effectLst>
                          <a:outerShdw blurRad="38100" dist="38100" dir="2700000" algn="tl">
                            <a:srgbClr val="000000">
                              <a:alpha val="43137"/>
                            </a:srgbClr>
                          </a:outerShdw>
                        </a:effectLst>
                      </a:endParaRPr>
                    </a:p>
                  </a:txBody>
                  <a:tcPr/>
                </a:tc>
              </a:tr>
              <a:tr h="370840">
                <a:tc>
                  <a:txBody>
                    <a:bodyPr/>
                    <a:lstStyle/>
                    <a:p>
                      <a:r>
                        <a:rPr lang="en-US" altLang="zh-TW" sz="1800" b="1" dirty="0" smtClean="0">
                          <a:effectLst>
                            <a:outerShdw blurRad="38100" dist="38100" dir="2700000" algn="tl">
                              <a:srgbClr val="000000">
                                <a:alpha val="43137"/>
                              </a:srgbClr>
                            </a:outerShdw>
                          </a:effectLst>
                        </a:rPr>
                        <a:t>cat</a:t>
                      </a:r>
                      <a:endParaRPr lang="zh-TW" altLang="en-US" sz="1800" b="1" dirty="0">
                        <a:effectLst>
                          <a:outerShdw blurRad="38100" dist="38100" dir="2700000" algn="tl">
                            <a:srgbClr val="000000">
                              <a:alpha val="43137"/>
                            </a:srgbClr>
                          </a:outerShdw>
                        </a:effectLst>
                      </a:endParaRPr>
                    </a:p>
                  </a:txBody>
                  <a:tcPr/>
                </a:tc>
                <a:tc>
                  <a:txBody>
                    <a:bodyPr/>
                    <a:lstStyle/>
                    <a:p>
                      <a:r>
                        <a:rPr lang="zh-TW" altLang="en-US" sz="1800" b="1" smtClean="0">
                          <a:effectLst>
                            <a:outerShdw blurRad="38100" dist="38100" dir="2700000" algn="tl">
                              <a:srgbClr val="000000">
                                <a:alpha val="43137"/>
                              </a:srgbClr>
                            </a:outerShdw>
                          </a:effectLst>
                        </a:rPr>
                        <a:t>查看文件內容</a:t>
                      </a:r>
                      <a:endParaRPr lang="zh-TW" altLang="en-US" sz="1800" b="1">
                        <a:effectLst>
                          <a:outerShdw blurRad="38100" dist="38100" dir="2700000" algn="tl">
                            <a:srgbClr val="000000">
                              <a:alpha val="43137"/>
                            </a:srgbClr>
                          </a:outerShdw>
                        </a:effectLst>
                      </a:endParaRPr>
                    </a:p>
                  </a:txBody>
                  <a:tcPr/>
                </a:tc>
              </a:tr>
              <a:tr h="370840">
                <a:tc>
                  <a:txBody>
                    <a:bodyPr/>
                    <a:lstStyle/>
                    <a:p>
                      <a:r>
                        <a:rPr lang="en-US" altLang="zh-TW" sz="1800" b="1" smtClean="0">
                          <a:effectLst>
                            <a:outerShdw blurRad="38100" dist="38100" dir="2700000" algn="tl">
                              <a:srgbClr val="000000">
                                <a:alpha val="43137"/>
                              </a:srgbClr>
                            </a:outerShdw>
                          </a:effectLst>
                        </a:rPr>
                        <a:t>getwd</a:t>
                      </a:r>
                      <a:endParaRPr lang="zh-TW" altLang="en-US" sz="1800" b="1">
                        <a:effectLst>
                          <a:outerShdw blurRad="38100" dist="38100" dir="2700000" algn="tl">
                            <a:srgbClr val="000000">
                              <a:alpha val="43137"/>
                            </a:srgbClr>
                          </a:outerShdw>
                        </a:effectLst>
                      </a:endParaRPr>
                    </a:p>
                  </a:txBody>
                  <a:tcPr/>
                </a:tc>
                <a:tc>
                  <a:txBody>
                    <a:bodyPr/>
                    <a:lstStyle/>
                    <a:p>
                      <a:r>
                        <a:rPr lang="zh-TW" altLang="en-US" sz="1800" b="1" smtClean="0">
                          <a:effectLst>
                            <a:outerShdw blurRad="38100" dist="38100" dir="2700000" algn="tl">
                              <a:srgbClr val="000000">
                                <a:alpha val="43137"/>
                              </a:srgbClr>
                            </a:outerShdw>
                          </a:effectLst>
                        </a:rPr>
                        <a:t>查看當前工作項目</a:t>
                      </a:r>
                      <a:endParaRPr lang="zh-TW" altLang="en-US" sz="1800" b="1">
                        <a:effectLst>
                          <a:outerShdw blurRad="38100" dist="38100" dir="2700000" algn="tl">
                            <a:srgbClr val="000000">
                              <a:alpha val="43137"/>
                            </a:srgbClr>
                          </a:outerShdw>
                        </a:effectLst>
                      </a:endParaRPr>
                    </a:p>
                  </a:txBody>
                  <a:tcPr/>
                </a:tc>
              </a:tr>
              <a:tr h="370840">
                <a:tc>
                  <a:txBody>
                    <a:bodyPr/>
                    <a:lstStyle/>
                    <a:p>
                      <a:r>
                        <a:rPr lang="en-US" altLang="zh-TW" sz="1800" b="1" smtClean="0">
                          <a:solidFill>
                            <a:srgbClr val="FF0000"/>
                          </a:solidFill>
                          <a:effectLst>
                            <a:outerShdw blurRad="38100" dist="38100" dir="2700000" algn="tl">
                              <a:srgbClr val="000000">
                                <a:alpha val="43137"/>
                              </a:srgbClr>
                            </a:outerShdw>
                          </a:effectLst>
                        </a:rPr>
                        <a:t>upload</a:t>
                      </a:r>
                      <a:endParaRPr lang="zh-TW" altLang="en-US" sz="1800" b="1">
                        <a:solidFill>
                          <a:srgbClr val="FF0000"/>
                        </a:solidFill>
                        <a:effectLst>
                          <a:outerShdw blurRad="38100" dist="38100" dir="2700000" algn="tl">
                            <a:srgbClr val="000000">
                              <a:alpha val="43137"/>
                            </a:srgbClr>
                          </a:outerShdw>
                        </a:effectLst>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800" b="1" smtClean="0">
                          <a:solidFill>
                            <a:srgbClr val="FF0000"/>
                          </a:solidFill>
                          <a:effectLst>
                            <a:outerShdw blurRad="38100" dist="38100" dir="2700000" algn="tl">
                              <a:srgbClr val="000000">
                                <a:alpha val="43137"/>
                              </a:srgbClr>
                            </a:outerShdw>
                          </a:effectLst>
                        </a:rPr>
                        <a:t>上傳檔案至目標主機</a:t>
                      </a:r>
                      <a:endParaRPr lang="zh-TW" altLang="en-US" sz="1800" b="1">
                        <a:solidFill>
                          <a:srgbClr val="FF0000"/>
                        </a:solidFill>
                        <a:effectLst>
                          <a:outerShdw blurRad="38100" dist="38100" dir="2700000" algn="tl">
                            <a:srgbClr val="000000">
                              <a:alpha val="43137"/>
                            </a:srgbClr>
                          </a:outerShdw>
                        </a:effectLst>
                      </a:endParaRPr>
                    </a:p>
                  </a:txBody>
                  <a:tcPr/>
                </a:tc>
              </a:tr>
              <a:tr h="370840">
                <a:tc>
                  <a:txBody>
                    <a:bodyPr/>
                    <a:lstStyle/>
                    <a:p>
                      <a:r>
                        <a:rPr lang="en-US" altLang="zh-TW" sz="1800" b="1" dirty="0" smtClean="0">
                          <a:solidFill>
                            <a:srgbClr val="FF0000"/>
                          </a:solidFill>
                          <a:effectLst>
                            <a:outerShdw blurRad="38100" dist="38100" dir="2700000" algn="tl">
                              <a:srgbClr val="000000">
                                <a:alpha val="43137"/>
                              </a:srgbClr>
                            </a:outerShdw>
                          </a:effectLst>
                        </a:rPr>
                        <a:t>download</a:t>
                      </a:r>
                      <a:endParaRPr lang="zh-TW" altLang="en-US" sz="1800" b="1" dirty="0">
                        <a:solidFill>
                          <a:srgbClr val="FF0000"/>
                        </a:solidFill>
                        <a:effectLst>
                          <a:outerShdw blurRad="38100" dist="38100" dir="2700000" algn="tl">
                            <a:srgbClr val="000000">
                              <a:alpha val="43137"/>
                            </a:srgbClr>
                          </a:outerShdw>
                        </a:effectLst>
                      </a:endParaRPr>
                    </a:p>
                  </a:txBody>
                  <a:tcPr/>
                </a:tc>
                <a:tc>
                  <a:txBody>
                    <a:bodyPr/>
                    <a:lstStyle/>
                    <a:p>
                      <a:r>
                        <a:rPr lang="zh-TW" altLang="en-US" sz="1800" b="1" dirty="0" smtClean="0">
                          <a:solidFill>
                            <a:srgbClr val="FF0000"/>
                          </a:solidFill>
                          <a:effectLst>
                            <a:outerShdw blurRad="38100" dist="38100" dir="2700000" algn="tl">
                              <a:srgbClr val="000000">
                                <a:alpha val="43137"/>
                              </a:srgbClr>
                            </a:outerShdw>
                          </a:effectLst>
                        </a:rPr>
                        <a:t>下載檔案至本機</a:t>
                      </a:r>
                      <a:endParaRPr lang="zh-TW" altLang="en-US" sz="1800" b="1" dirty="0">
                        <a:solidFill>
                          <a:srgbClr val="FF0000"/>
                        </a:solidFill>
                        <a:effectLst>
                          <a:outerShdw blurRad="38100" dist="38100" dir="2700000" algn="tl">
                            <a:srgbClr val="000000">
                              <a:alpha val="43137"/>
                            </a:srgbClr>
                          </a:outerShdw>
                        </a:effectLst>
                      </a:endParaRPr>
                    </a:p>
                  </a:txBody>
                  <a:tcPr/>
                </a:tc>
              </a:tr>
              <a:tr h="370840">
                <a:tc>
                  <a:txBody>
                    <a:bodyPr/>
                    <a:lstStyle/>
                    <a:p>
                      <a:r>
                        <a:rPr lang="en-US" altLang="zh-TW" sz="1800" b="1" dirty="0" smtClean="0">
                          <a:solidFill>
                            <a:srgbClr val="FF0000"/>
                          </a:solidFill>
                          <a:effectLst>
                            <a:outerShdw blurRad="38100" dist="38100" dir="2700000" algn="tl">
                              <a:srgbClr val="000000">
                                <a:alpha val="43137"/>
                              </a:srgbClr>
                            </a:outerShdw>
                          </a:effectLst>
                        </a:rPr>
                        <a:t>screenshot</a:t>
                      </a:r>
                    </a:p>
                  </a:txBody>
                  <a:tcPr/>
                </a:tc>
                <a:tc>
                  <a:txBody>
                    <a:bodyPr/>
                    <a:lstStyle/>
                    <a:p>
                      <a:r>
                        <a:rPr lang="zh-TW" altLang="en-US" sz="1800" b="1" dirty="0" smtClean="0">
                          <a:solidFill>
                            <a:srgbClr val="FF0000"/>
                          </a:solidFill>
                          <a:effectLst>
                            <a:outerShdw blurRad="38100" dist="38100" dir="2700000" algn="tl">
                              <a:srgbClr val="000000">
                                <a:alpha val="43137"/>
                              </a:srgbClr>
                            </a:outerShdw>
                          </a:effectLst>
                        </a:rPr>
                        <a:t>螢幕截圖</a:t>
                      </a:r>
                      <a:endParaRPr lang="zh-TW" altLang="en-US" sz="1800" b="1" dirty="0">
                        <a:solidFill>
                          <a:srgbClr val="FF0000"/>
                        </a:solidFill>
                        <a:effectLst>
                          <a:outerShdw blurRad="38100" dist="38100" dir="2700000" algn="tl">
                            <a:srgbClr val="000000">
                              <a:alpha val="43137"/>
                            </a:srgbClr>
                          </a:outerShdw>
                        </a:effectLst>
                      </a:endParaRPr>
                    </a:p>
                  </a:txBody>
                  <a:tcPr/>
                </a:tc>
              </a:tr>
              <a:tr h="370840">
                <a:tc>
                  <a:txBody>
                    <a:bodyPr/>
                    <a:lstStyle/>
                    <a:p>
                      <a:r>
                        <a:rPr lang="en-US" altLang="zh-TW" sz="1800" b="1" dirty="0" smtClean="0">
                          <a:effectLst>
                            <a:outerShdw blurRad="38100" dist="38100" dir="2700000" algn="tl">
                              <a:srgbClr val="000000">
                                <a:alpha val="43137"/>
                              </a:srgbClr>
                            </a:outerShdw>
                          </a:effectLst>
                        </a:rPr>
                        <a:t>search </a:t>
                      </a:r>
                      <a:endParaRPr lang="zh-TW" altLang="en-US" sz="1800" b="1" dirty="0">
                        <a:effectLst>
                          <a:outerShdw blurRad="38100" dist="38100" dir="2700000" algn="tl">
                            <a:srgbClr val="000000">
                              <a:alpha val="43137"/>
                            </a:srgbClr>
                          </a:outerShdw>
                        </a:effectLst>
                      </a:endParaRPr>
                    </a:p>
                  </a:txBody>
                  <a:tcPr/>
                </a:tc>
                <a:tc>
                  <a:txBody>
                    <a:bodyPr/>
                    <a:lstStyle/>
                    <a:p>
                      <a:r>
                        <a:rPr lang="zh-TW" altLang="en-US" sz="1800" b="1" smtClean="0">
                          <a:effectLst>
                            <a:outerShdw blurRad="38100" dist="38100" dir="2700000" algn="tl">
                              <a:srgbClr val="000000">
                                <a:alpha val="43137"/>
                              </a:srgbClr>
                            </a:outerShdw>
                          </a:effectLst>
                        </a:rPr>
                        <a:t>搜尋檔案</a:t>
                      </a:r>
                      <a:endParaRPr lang="zh-TW" altLang="en-US" sz="1800" b="1">
                        <a:effectLst>
                          <a:outerShdw blurRad="38100" dist="38100" dir="2700000" algn="tl">
                            <a:srgbClr val="000000">
                              <a:alpha val="43137"/>
                            </a:srgbClr>
                          </a:outerShdw>
                        </a:effectLst>
                      </a:endParaRPr>
                    </a:p>
                  </a:txBody>
                  <a:tcPr/>
                </a:tc>
              </a:tr>
              <a:tr h="370840">
                <a:tc>
                  <a:txBody>
                    <a:bodyPr/>
                    <a:lstStyle/>
                    <a:p>
                      <a:r>
                        <a:rPr lang="en-US" altLang="zh-TW" sz="1800" b="1" smtClean="0">
                          <a:effectLst>
                            <a:outerShdw blurRad="38100" dist="38100" dir="2700000" algn="tl">
                              <a:srgbClr val="000000">
                                <a:alpha val="43137"/>
                              </a:srgbClr>
                            </a:outerShdw>
                          </a:effectLst>
                        </a:rPr>
                        <a:t>ps</a:t>
                      </a:r>
                      <a:endParaRPr lang="zh-TW" altLang="en-US" sz="1800" b="1">
                        <a:effectLst>
                          <a:outerShdw blurRad="38100" dist="38100" dir="2700000" algn="tl">
                            <a:srgbClr val="000000">
                              <a:alpha val="43137"/>
                            </a:srgbClr>
                          </a:outerShdw>
                        </a:effectLst>
                      </a:endParaRPr>
                    </a:p>
                  </a:txBody>
                  <a:tcPr/>
                </a:tc>
                <a:tc>
                  <a:txBody>
                    <a:bodyPr/>
                    <a:lstStyle/>
                    <a:p>
                      <a:r>
                        <a:rPr lang="zh-TW" altLang="en-US" sz="1800" b="1" dirty="0" smtClean="0">
                          <a:effectLst>
                            <a:outerShdw blurRad="38100" dist="38100" dir="2700000" algn="tl">
                              <a:srgbClr val="000000">
                                <a:alpha val="43137"/>
                              </a:srgbClr>
                            </a:outerShdw>
                          </a:effectLst>
                        </a:rPr>
                        <a:t>查看當前處理程序</a:t>
                      </a:r>
                      <a:endParaRPr lang="zh-TW" altLang="en-US" sz="1800" b="1" dirty="0">
                        <a:effectLst>
                          <a:outerShdw blurRad="38100" dist="38100" dir="2700000" algn="tl">
                            <a:srgbClr val="000000">
                              <a:alpha val="43137"/>
                            </a:srgbClr>
                          </a:outerShdw>
                        </a:effectLst>
                      </a:endParaRPr>
                    </a:p>
                  </a:txBody>
                  <a:tcPr/>
                </a:tc>
              </a:tr>
              <a:tr h="370840">
                <a:tc>
                  <a:txBody>
                    <a:bodyPr/>
                    <a:lstStyle/>
                    <a:p>
                      <a:r>
                        <a:rPr lang="en-US" altLang="zh-TW" sz="1800" b="1" dirty="0" err="1" smtClean="0">
                          <a:solidFill>
                            <a:srgbClr val="FF0000"/>
                          </a:solidFill>
                          <a:effectLst>
                            <a:outerShdw blurRad="38100" dist="38100" dir="2700000" algn="tl">
                              <a:srgbClr val="000000">
                                <a:alpha val="43137"/>
                              </a:srgbClr>
                            </a:outerShdw>
                          </a:effectLst>
                        </a:rPr>
                        <a:t>pwd</a:t>
                      </a:r>
                      <a:endParaRPr lang="zh-TW" altLang="en-US" sz="1800" b="1" dirty="0">
                        <a:solidFill>
                          <a:srgbClr val="FF0000"/>
                        </a:solidFill>
                        <a:effectLst>
                          <a:outerShdw blurRad="38100" dist="38100" dir="2700000" algn="tl">
                            <a:srgbClr val="000000">
                              <a:alpha val="43137"/>
                            </a:srgbClr>
                          </a:outerShdw>
                        </a:effectLst>
                      </a:endParaRPr>
                    </a:p>
                  </a:txBody>
                  <a:tcPr/>
                </a:tc>
                <a:tc>
                  <a:txBody>
                    <a:bodyPr/>
                    <a:lstStyle/>
                    <a:p>
                      <a:r>
                        <a:rPr lang="zh-TW" altLang="en-US" sz="1800" b="1" dirty="0" smtClean="0">
                          <a:solidFill>
                            <a:srgbClr val="FF0000"/>
                          </a:solidFill>
                          <a:effectLst>
                            <a:outerShdw blurRad="38100" dist="38100" dir="2700000" algn="tl">
                              <a:srgbClr val="000000">
                                <a:alpha val="43137"/>
                              </a:srgbClr>
                            </a:outerShdw>
                          </a:effectLst>
                        </a:rPr>
                        <a:t>顯示當前路徑</a:t>
                      </a:r>
                      <a:endParaRPr lang="zh-TW" altLang="en-US" sz="1800" b="1" dirty="0">
                        <a:solidFill>
                          <a:srgbClr val="FF0000"/>
                        </a:solidFill>
                        <a:effectLst>
                          <a:outerShdw blurRad="38100" dist="38100" dir="2700000" algn="tl">
                            <a:srgbClr val="000000">
                              <a:alpha val="43137"/>
                            </a:srgbClr>
                          </a:outerShdw>
                        </a:effectLst>
                      </a:endParaRPr>
                    </a:p>
                  </a:txBody>
                  <a:tcPr/>
                </a:tc>
              </a:tr>
              <a:tr h="315638">
                <a:tc>
                  <a:txBody>
                    <a:bodyPr/>
                    <a:lstStyle/>
                    <a:p>
                      <a:r>
                        <a:rPr lang="en-US" altLang="zh-TW" sz="1800" b="1" smtClean="0">
                          <a:effectLst>
                            <a:outerShdw blurRad="38100" dist="38100" dir="2700000" algn="tl">
                              <a:srgbClr val="000000">
                                <a:alpha val="43137"/>
                              </a:srgbClr>
                            </a:outerShdw>
                          </a:effectLst>
                        </a:rPr>
                        <a:t>getuid</a:t>
                      </a:r>
                      <a:endParaRPr lang="zh-TW" altLang="en-US" sz="1800" b="1">
                        <a:effectLst>
                          <a:outerShdw blurRad="38100" dist="38100" dir="2700000" algn="tl">
                            <a:srgbClr val="000000">
                              <a:alpha val="43137"/>
                            </a:srgbClr>
                          </a:outerShdw>
                        </a:effectLst>
                      </a:endParaRPr>
                    </a:p>
                  </a:txBody>
                  <a:tcPr/>
                </a:tc>
                <a:tc>
                  <a:txBody>
                    <a:bodyPr/>
                    <a:lstStyle/>
                    <a:p>
                      <a:r>
                        <a:rPr lang="zh-TW" altLang="en-US" sz="1800" b="1" smtClean="0">
                          <a:effectLst>
                            <a:outerShdw blurRad="38100" dist="38100" dir="2700000" algn="tl">
                              <a:srgbClr val="000000">
                                <a:alpha val="43137"/>
                              </a:srgbClr>
                            </a:outerShdw>
                          </a:effectLst>
                        </a:rPr>
                        <a:t>查看權限</a:t>
                      </a:r>
                      <a:endParaRPr lang="zh-TW" altLang="en-US" sz="1800" b="1">
                        <a:effectLst>
                          <a:outerShdw blurRad="38100" dist="38100" dir="2700000" algn="tl">
                            <a:srgbClr val="000000">
                              <a:alpha val="43137"/>
                            </a:srgbClr>
                          </a:outerShdw>
                        </a:effectLst>
                      </a:endParaRPr>
                    </a:p>
                  </a:txBody>
                  <a:tcPr/>
                </a:tc>
              </a:tr>
              <a:tr h="315638">
                <a:tc>
                  <a:txBody>
                    <a:bodyPr/>
                    <a:lstStyle/>
                    <a:p>
                      <a:r>
                        <a:rPr lang="en-US" altLang="zh-TW" sz="1800" b="1" dirty="0" err="1" smtClean="0">
                          <a:effectLst>
                            <a:outerShdw blurRad="38100" dist="38100" dir="2700000" algn="tl">
                              <a:srgbClr val="000000">
                                <a:alpha val="43137"/>
                              </a:srgbClr>
                            </a:outerShdw>
                          </a:effectLst>
                        </a:rPr>
                        <a:t>sysinfo</a:t>
                      </a:r>
                      <a:endParaRPr lang="zh-TW" altLang="en-US" sz="1800" b="1" dirty="0">
                        <a:effectLst>
                          <a:outerShdw blurRad="38100" dist="38100" dir="2700000" algn="tl">
                            <a:srgbClr val="000000">
                              <a:alpha val="43137"/>
                            </a:srgbClr>
                          </a:outerShdw>
                        </a:effectLst>
                      </a:endParaRPr>
                    </a:p>
                  </a:txBody>
                  <a:tcPr/>
                </a:tc>
                <a:tc>
                  <a:txBody>
                    <a:bodyPr/>
                    <a:lstStyle/>
                    <a:p>
                      <a:r>
                        <a:rPr lang="zh-TW" altLang="en-US" sz="1800" b="1" smtClean="0">
                          <a:effectLst>
                            <a:outerShdw blurRad="38100" dist="38100" dir="2700000" algn="tl">
                              <a:srgbClr val="000000">
                                <a:alpha val="43137"/>
                              </a:srgbClr>
                            </a:outerShdw>
                          </a:effectLst>
                        </a:rPr>
                        <a:t>查看目標主機系統訊息，如主機名稱，作業系統等</a:t>
                      </a:r>
                      <a:endParaRPr lang="zh-TW" altLang="en-US" sz="1800" b="1">
                        <a:effectLst>
                          <a:outerShdw blurRad="38100" dist="38100" dir="2700000" algn="tl">
                            <a:srgbClr val="000000">
                              <a:alpha val="43137"/>
                            </a:srgbClr>
                          </a:outerShdw>
                        </a:effectLst>
                      </a:endParaRPr>
                    </a:p>
                  </a:txBody>
                  <a:tcPr/>
                </a:tc>
              </a:tr>
              <a:tr h="315638">
                <a:tc>
                  <a:txBody>
                    <a:bodyPr/>
                    <a:lstStyle/>
                    <a:p>
                      <a:r>
                        <a:rPr lang="en-US" altLang="zh-TW" sz="1800" b="1" dirty="0" err="1" smtClean="0">
                          <a:effectLst>
                            <a:outerShdw blurRad="38100" dist="38100" dir="2700000" algn="tl">
                              <a:srgbClr val="000000">
                                <a:alpha val="43137"/>
                              </a:srgbClr>
                            </a:outerShdw>
                          </a:effectLst>
                        </a:rPr>
                        <a:t>getsystem</a:t>
                      </a:r>
                      <a:endParaRPr lang="zh-TW" altLang="en-US" sz="1800" b="1" dirty="0">
                        <a:effectLst>
                          <a:outerShdw blurRad="38100" dist="38100" dir="2700000" algn="tl">
                            <a:srgbClr val="000000">
                              <a:alpha val="43137"/>
                            </a:srgbClr>
                          </a:outerShdw>
                        </a:effectLst>
                      </a:endParaRPr>
                    </a:p>
                  </a:txBody>
                  <a:tcPr/>
                </a:tc>
                <a:tc>
                  <a:txBody>
                    <a:bodyPr/>
                    <a:lstStyle/>
                    <a:p>
                      <a:r>
                        <a:rPr lang="zh-TW" altLang="en-US" sz="1800" b="1" dirty="0" smtClean="0">
                          <a:effectLst>
                            <a:outerShdw blurRad="38100" dist="38100" dir="2700000" algn="tl">
                              <a:srgbClr val="000000">
                                <a:alpha val="43137"/>
                              </a:srgbClr>
                            </a:outerShdw>
                          </a:effectLst>
                        </a:rPr>
                        <a:t>提升權限</a:t>
                      </a:r>
                      <a:endParaRPr lang="zh-TW" altLang="en-US" sz="1800" b="1" dirty="0">
                        <a:effectLst>
                          <a:outerShdw blurRad="38100" dist="38100" dir="2700000" algn="tl">
                            <a:srgbClr val="000000">
                              <a:alpha val="43137"/>
                            </a:srgbClr>
                          </a:outerShdw>
                        </a:effectLst>
                      </a:endParaRPr>
                    </a:p>
                  </a:txBody>
                  <a:tcPr/>
                </a:tc>
              </a:tr>
            </a:tbl>
          </a:graphicData>
        </a:graphic>
      </p:graphicFrame>
      <p:sp>
        <p:nvSpPr>
          <p:cNvPr id="16" name="矩形 15"/>
          <p:cNvSpPr/>
          <p:nvPr/>
        </p:nvSpPr>
        <p:spPr>
          <a:xfrm>
            <a:off x="3590713" y="350159"/>
            <a:ext cx="2492990"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新舊版的指令有所不同</a:t>
            </a:r>
            <a:endParaRPr lang="en-US" altLang="zh-TW" dirty="0"/>
          </a:p>
        </p:txBody>
      </p:sp>
    </p:spTree>
    <p:extLst>
      <p:ext uri="{BB962C8B-B14F-4D97-AF65-F5344CB8AC3E}">
        <p14:creationId xmlns:p14="http://schemas.microsoft.com/office/powerpoint/2010/main" val="23000590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r="54678"/>
          <a:stretch/>
        </p:blipFill>
        <p:spPr>
          <a:xfrm>
            <a:off x="190812" y="2499761"/>
            <a:ext cx="5092336" cy="4048095"/>
          </a:xfrm>
          <a:prstGeom prst="rect">
            <a:avLst/>
          </a:prstGeom>
        </p:spPr>
      </p:pic>
      <p:pic>
        <p:nvPicPr>
          <p:cNvPr id="5" name="圖片 4"/>
          <p:cNvPicPr>
            <a:picLocks noChangeAspect="1"/>
          </p:cNvPicPr>
          <p:nvPr/>
        </p:nvPicPr>
        <p:blipFill>
          <a:blip r:embed="rId3"/>
          <a:stretch>
            <a:fillRect/>
          </a:stretch>
        </p:blipFill>
        <p:spPr>
          <a:xfrm>
            <a:off x="469934" y="145143"/>
            <a:ext cx="3588882" cy="2214659"/>
          </a:xfrm>
          <a:prstGeom prst="rect">
            <a:avLst/>
          </a:prstGeom>
        </p:spPr>
      </p:pic>
      <p:sp>
        <p:nvSpPr>
          <p:cNvPr id="6" name="矩形 5"/>
          <p:cNvSpPr/>
          <p:nvPr/>
        </p:nvSpPr>
        <p:spPr>
          <a:xfrm>
            <a:off x="2489156" y="329140"/>
            <a:ext cx="1569660" cy="923330"/>
          </a:xfrm>
          <a:prstGeom prst="rect">
            <a:avLst/>
          </a:prstGeom>
        </p:spPr>
        <p:txBody>
          <a:bodyPr wrap="none">
            <a:spAutoFit/>
          </a:bodyPr>
          <a:lstStyle/>
          <a:p>
            <a:r>
              <a:rPr lang="zh-TW" altLang="en-US" b="1" dirty="0">
                <a:solidFill>
                  <a:schemeClr val="bg1"/>
                </a:solidFill>
                <a:effectLst>
                  <a:outerShdw blurRad="38100" dist="38100" dir="2700000" algn="tl">
                    <a:srgbClr val="000000">
                      <a:alpha val="43137"/>
                    </a:srgbClr>
                  </a:outerShdw>
                </a:effectLst>
              </a:rPr>
              <a:t>駭客持續控制</a:t>
            </a:r>
            <a:endParaRPr lang="en-US" altLang="zh-TW" b="1" dirty="0">
              <a:solidFill>
                <a:schemeClr val="bg1"/>
              </a:solidFill>
              <a:effectLst>
                <a:outerShdw blurRad="38100" dist="38100" dir="2700000" algn="tl">
                  <a:srgbClr val="000000">
                    <a:alpha val="43137"/>
                  </a:srgbClr>
                </a:outerShdw>
              </a:effectLst>
            </a:endParaRPr>
          </a:p>
          <a:p>
            <a:r>
              <a:rPr lang="zh-TW" altLang="en-US" b="1" dirty="0">
                <a:solidFill>
                  <a:schemeClr val="bg1"/>
                </a:solidFill>
                <a:effectLst>
                  <a:outerShdw blurRad="38100" dist="38100" dir="2700000" algn="tl">
                    <a:srgbClr val="000000">
                      <a:alpha val="43137"/>
                    </a:srgbClr>
                  </a:outerShdw>
                </a:effectLst>
              </a:rPr>
              <a:t>地獄倒霉鬼</a:t>
            </a:r>
            <a:endParaRPr lang="en-US" altLang="zh-TW" b="1" dirty="0">
              <a:solidFill>
                <a:schemeClr val="bg1"/>
              </a:solidFill>
              <a:effectLst>
                <a:outerShdw blurRad="38100" dist="38100" dir="2700000" algn="tl">
                  <a:srgbClr val="000000">
                    <a:alpha val="43137"/>
                  </a:srgbClr>
                </a:outerShdw>
              </a:effectLst>
            </a:endParaRPr>
          </a:p>
          <a:p>
            <a:r>
              <a:rPr lang="zh-TW" altLang="en-US" b="1" dirty="0">
                <a:solidFill>
                  <a:schemeClr val="bg1"/>
                </a:solidFill>
                <a:effectLst>
                  <a:outerShdw blurRad="38100" dist="38100" dir="2700000" algn="tl">
                    <a:srgbClr val="000000">
                      <a:alpha val="43137"/>
                    </a:srgbClr>
                  </a:outerShdw>
                </a:effectLst>
              </a:rPr>
              <a:t>的電腦</a:t>
            </a:r>
            <a:endParaRPr lang="zh-TW" altLang="en-US" dirty="0">
              <a:solidFill>
                <a:schemeClr val="bg1"/>
              </a:solidFill>
            </a:endParaRPr>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379" y="1021621"/>
            <a:ext cx="3259936" cy="997576"/>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0454" y="2961796"/>
            <a:ext cx="3180863" cy="1200620"/>
          </a:xfrm>
          <a:prstGeom prst="rect">
            <a:avLst/>
          </a:prstGeom>
        </p:spPr>
      </p:pic>
      <p:sp>
        <p:nvSpPr>
          <p:cNvPr id="10" name="標題 1"/>
          <p:cNvSpPr txBox="1">
            <a:spLocks/>
          </p:cNvSpPr>
          <p:nvPr/>
        </p:nvSpPr>
        <p:spPr>
          <a:xfrm>
            <a:off x="5751587" y="234904"/>
            <a:ext cx="4885313" cy="581974"/>
          </a:xfrm>
          <a:prstGeom prst="rect">
            <a:avLst/>
          </a:prstGeom>
          <a:solidFill>
            <a:schemeClr val="accent6">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500" b="1" dirty="0"/>
              <a:t>(1)</a:t>
            </a:r>
            <a:r>
              <a:rPr lang="zh-TW" altLang="en-US" sz="2500" b="1" dirty="0"/>
              <a:t>顯示通道  是建在</a:t>
            </a:r>
            <a:r>
              <a:rPr lang="zh-TW" altLang="en-US" sz="2800" b="1" dirty="0">
                <a:effectLst>
                  <a:outerShdw blurRad="38100" dist="38100" dir="2700000" algn="tl">
                    <a:srgbClr val="000000">
                      <a:alpha val="43137"/>
                    </a:srgbClr>
                  </a:outerShdw>
                </a:effectLst>
              </a:rPr>
              <a:t>倒霉鬼的哪個</a:t>
            </a:r>
            <a:r>
              <a:rPr lang="zh-TW" altLang="en-US" sz="2500" b="1" dirty="0"/>
              <a:t>目錄</a:t>
            </a:r>
          </a:p>
        </p:txBody>
      </p:sp>
      <p:sp>
        <p:nvSpPr>
          <p:cNvPr id="11" name="內容版面配置區 2"/>
          <p:cNvSpPr txBox="1">
            <a:spLocks/>
          </p:cNvSpPr>
          <p:nvPr/>
        </p:nvSpPr>
        <p:spPr>
          <a:xfrm>
            <a:off x="6456511" y="1381313"/>
            <a:ext cx="3516335"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dirty="0" err="1"/>
              <a:t>pwd</a:t>
            </a:r>
            <a:endParaRPr lang="en-US" altLang="zh-TW" sz="2500" dirty="0"/>
          </a:p>
        </p:txBody>
      </p:sp>
      <p:sp>
        <p:nvSpPr>
          <p:cNvPr id="13" name="內容版面配置區 2"/>
          <p:cNvSpPr txBox="1">
            <a:spLocks/>
          </p:cNvSpPr>
          <p:nvPr/>
        </p:nvSpPr>
        <p:spPr>
          <a:xfrm>
            <a:off x="10636898" y="2241828"/>
            <a:ext cx="1129004"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dirty="0"/>
              <a:t>cd C:\</a:t>
            </a:r>
          </a:p>
        </p:txBody>
      </p:sp>
      <p:sp>
        <p:nvSpPr>
          <p:cNvPr id="14" name="標題 1"/>
          <p:cNvSpPr txBox="1">
            <a:spLocks/>
          </p:cNvSpPr>
          <p:nvPr/>
        </p:nvSpPr>
        <p:spPr>
          <a:xfrm>
            <a:off x="2358353" y="4965675"/>
            <a:ext cx="2857460"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下指令的機密基地</a:t>
            </a:r>
          </a:p>
        </p:txBody>
      </p:sp>
      <p:sp>
        <p:nvSpPr>
          <p:cNvPr id="15" name="標題 1"/>
          <p:cNvSpPr txBox="1">
            <a:spLocks/>
          </p:cNvSpPr>
          <p:nvPr/>
        </p:nvSpPr>
        <p:spPr>
          <a:xfrm>
            <a:off x="5772021" y="2170623"/>
            <a:ext cx="4885313" cy="581974"/>
          </a:xfrm>
          <a:prstGeom prst="rect">
            <a:avLst/>
          </a:prstGeom>
          <a:solidFill>
            <a:schemeClr val="accent6">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500" b="1" dirty="0"/>
              <a:t>(2)</a:t>
            </a:r>
            <a:r>
              <a:rPr lang="zh-TW" altLang="en-US" sz="2500" b="1" dirty="0"/>
              <a:t>改變到  </a:t>
            </a:r>
            <a:r>
              <a:rPr lang="zh-TW" altLang="en-US" sz="2800" b="1" dirty="0">
                <a:effectLst>
                  <a:outerShdw blurRad="38100" dist="38100" dir="2700000" algn="tl">
                    <a:srgbClr val="000000">
                      <a:alpha val="43137"/>
                    </a:srgbClr>
                  </a:outerShdw>
                </a:effectLst>
              </a:rPr>
              <a:t>倒霉鬼電腦的</a:t>
            </a:r>
            <a:r>
              <a:rPr lang="en-US" altLang="zh-TW" sz="2800" b="1" dirty="0">
                <a:effectLst>
                  <a:outerShdw blurRad="38100" dist="38100" dir="2700000" algn="tl">
                    <a:srgbClr val="000000">
                      <a:alpha val="43137"/>
                    </a:srgbClr>
                  </a:outerShdw>
                </a:effectLst>
              </a:rPr>
              <a:t>C:\</a:t>
            </a:r>
            <a:endParaRPr lang="zh-TW" altLang="en-US" sz="2500" b="1" dirty="0"/>
          </a:p>
        </p:txBody>
      </p:sp>
      <p:sp>
        <p:nvSpPr>
          <p:cNvPr id="20" name="標題 1"/>
          <p:cNvSpPr txBox="1">
            <a:spLocks/>
          </p:cNvSpPr>
          <p:nvPr/>
        </p:nvSpPr>
        <p:spPr>
          <a:xfrm>
            <a:off x="5875259" y="4451374"/>
            <a:ext cx="4782075" cy="581974"/>
          </a:xfrm>
          <a:prstGeom prst="rect">
            <a:avLst/>
          </a:prstGeom>
          <a:solidFill>
            <a:schemeClr val="accent6">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500" b="1" dirty="0"/>
              <a:t>(3)</a:t>
            </a:r>
            <a:r>
              <a:rPr lang="zh-TW" altLang="en-US" sz="2500" b="1" dirty="0"/>
              <a:t>檢視</a:t>
            </a:r>
            <a:r>
              <a:rPr lang="zh-TW" altLang="en-US" sz="2400" b="1" dirty="0">
                <a:effectLst>
                  <a:outerShdw blurRad="38100" dist="38100" dir="2700000" algn="tl">
                    <a:srgbClr val="000000">
                      <a:alpha val="43137"/>
                    </a:srgbClr>
                  </a:outerShdw>
                </a:effectLst>
              </a:rPr>
              <a:t>倒霉鬼電腦的</a:t>
            </a:r>
            <a:r>
              <a:rPr lang="en-US" altLang="zh-TW" sz="2400" b="1" dirty="0">
                <a:effectLst>
                  <a:outerShdw blurRad="38100" dist="38100" dir="2700000" algn="tl">
                    <a:srgbClr val="000000">
                      <a:alpha val="43137"/>
                    </a:srgbClr>
                  </a:outerShdw>
                </a:effectLst>
              </a:rPr>
              <a:t>C</a:t>
            </a:r>
            <a:r>
              <a:rPr lang="zh-TW" altLang="en-US" sz="2400" b="1" dirty="0">
                <a:effectLst>
                  <a:outerShdw blurRad="38100" dist="38100" dir="2700000" algn="tl">
                    <a:srgbClr val="000000">
                      <a:alpha val="43137"/>
                    </a:srgbClr>
                  </a:outerShdw>
                </a:effectLst>
              </a:rPr>
              <a:t>槽的</a:t>
            </a:r>
            <a:r>
              <a:rPr lang="zh-TW" altLang="en-US" sz="2500" b="1" dirty="0"/>
              <a:t>檔案與目錄</a:t>
            </a:r>
          </a:p>
        </p:txBody>
      </p:sp>
      <p:pic>
        <p:nvPicPr>
          <p:cNvPr id="21" name="圖片 20"/>
          <p:cNvPicPr>
            <a:picLocks noChangeAspect="1"/>
          </p:cNvPicPr>
          <p:nvPr/>
        </p:nvPicPr>
        <p:blipFill rotWithShape="1">
          <a:blip r:embed="rId6"/>
          <a:srcRect b="49774"/>
          <a:stretch/>
        </p:blipFill>
        <p:spPr>
          <a:xfrm>
            <a:off x="5956957" y="5127619"/>
            <a:ext cx="6235045" cy="1456965"/>
          </a:xfrm>
          <a:prstGeom prst="rect">
            <a:avLst/>
          </a:prstGeom>
        </p:spPr>
      </p:pic>
      <p:sp>
        <p:nvSpPr>
          <p:cNvPr id="22" name="矩形 21"/>
          <p:cNvSpPr/>
          <p:nvPr/>
        </p:nvSpPr>
        <p:spPr>
          <a:xfrm>
            <a:off x="12358953" y="4557697"/>
            <a:ext cx="375424" cy="461665"/>
          </a:xfrm>
          <a:prstGeom prst="rect">
            <a:avLst/>
          </a:prstGeom>
        </p:spPr>
        <p:txBody>
          <a:bodyPr wrap="none">
            <a:spAutoFit/>
          </a:bodyPr>
          <a:lstStyle/>
          <a:p>
            <a:r>
              <a:rPr lang="en-US" altLang="zh-TW" sz="2400" dirty="0"/>
              <a:t>ls</a:t>
            </a:r>
          </a:p>
        </p:txBody>
      </p:sp>
      <p:sp>
        <p:nvSpPr>
          <p:cNvPr id="23" name="矩形 22"/>
          <p:cNvSpPr/>
          <p:nvPr/>
        </p:nvSpPr>
        <p:spPr>
          <a:xfrm>
            <a:off x="10657332" y="317313"/>
            <a:ext cx="723916" cy="461665"/>
          </a:xfrm>
          <a:prstGeom prst="rect">
            <a:avLst/>
          </a:prstGeom>
        </p:spPr>
        <p:txBody>
          <a:bodyPr wrap="none">
            <a:spAutoFit/>
          </a:bodyPr>
          <a:lstStyle/>
          <a:p>
            <a:r>
              <a:rPr lang="en-US" altLang="zh-TW" sz="2400" dirty="0" err="1"/>
              <a:t>pwd</a:t>
            </a:r>
            <a:endParaRPr lang="en-US" altLang="zh-TW" sz="2400" dirty="0"/>
          </a:p>
        </p:txBody>
      </p:sp>
    </p:spTree>
    <p:extLst>
      <p:ext uri="{BB962C8B-B14F-4D97-AF65-F5344CB8AC3E}">
        <p14:creationId xmlns:p14="http://schemas.microsoft.com/office/powerpoint/2010/main" val="19636158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469934" y="145143"/>
            <a:ext cx="3588882" cy="2214659"/>
          </a:xfrm>
          <a:prstGeom prst="rect">
            <a:avLst/>
          </a:prstGeom>
        </p:spPr>
      </p:pic>
      <p:sp>
        <p:nvSpPr>
          <p:cNvPr id="6" name="矩形 5"/>
          <p:cNvSpPr/>
          <p:nvPr/>
        </p:nvSpPr>
        <p:spPr>
          <a:xfrm>
            <a:off x="2489156" y="329140"/>
            <a:ext cx="1569660" cy="923330"/>
          </a:xfrm>
          <a:prstGeom prst="rect">
            <a:avLst/>
          </a:prstGeom>
        </p:spPr>
        <p:txBody>
          <a:bodyPr wrap="none">
            <a:spAutoFit/>
          </a:bodyPr>
          <a:lstStyle/>
          <a:p>
            <a:r>
              <a:rPr lang="zh-TW" altLang="en-US" b="1" dirty="0">
                <a:solidFill>
                  <a:schemeClr val="bg1"/>
                </a:solidFill>
                <a:effectLst>
                  <a:outerShdw blurRad="38100" dist="38100" dir="2700000" algn="tl">
                    <a:srgbClr val="000000">
                      <a:alpha val="43137"/>
                    </a:srgbClr>
                  </a:outerShdw>
                </a:effectLst>
              </a:rPr>
              <a:t>駭客持續控制</a:t>
            </a:r>
            <a:endParaRPr lang="en-US" altLang="zh-TW" b="1" dirty="0">
              <a:solidFill>
                <a:schemeClr val="bg1"/>
              </a:solidFill>
              <a:effectLst>
                <a:outerShdw blurRad="38100" dist="38100" dir="2700000" algn="tl">
                  <a:srgbClr val="000000">
                    <a:alpha val="43137"/>
                  </a:srgbClr>
                </a:outerShdw>
              </a:effectLst>
            </a:endParaRPr>
          </a:p>
          <a:p>
            <a:r>
              <a:rPr lang="zh-TW" altLang="en-US" b="1" dirty="0">
                <a:solidFill>
                  <a:schemeClr val="bg1"/>
                </a:solidFill>
                <a:effectLst>
                  <a:outerShdw blurRad="38100" dist="38100" dir="2700000" algn="tl">
                    <a:srgbClr val="000000">
                      <a:alpha val="43137"/>
                    </a:srgbClr>
                  </a:outerShdw>
                </a:effectLst>
              </a:rPr>
              <a:t>地獄倒霉鬼</a:t>
            </a:r>
            <a:endParaRPr lang="en-US" altLang="zh-TW" b="1" dirty="0">
              <a:solidFill>
                <a:schemeClr val="bg1"/>
              </a:solidFill>
              <a:effectLst>
                <a:outerShdw blurRad="38100" dist="38100" dir="2700000" algn="tl">
                  <a:srgbClr val="000000">
                    <a:alpha val="43137"/>
                  </a:srgbClr>
                </a:outerShdw>
              </a:effectLst>
            </a:endParaRPr>
          </a:p>
          <a:p>
            <a:r>
              <a:rPr lang="zh-TW" altLang="en-US" b="1" dirty="0">
                <a:solidFill>
                  <a:schemeClr val="bg1"/>
                </a:solidFill>
                <a:effectLst>
                  <a:outerShdw blurRad="38100" dist="38100" dir="2700000" algn="tl">
                    <a:srgbClr val="000000">
                      <a:alpha val="43137"/>
                    </a:srgbClr>
                  </a:outerShdw>
                </a:effectLst>
              </a:rPr>
              <a:t>的電腦</a:t>
            </a:r>
            <a:endParaRPr lang="zh-TW" altLang="en-US" dirty="0">
              <a:solidFill>
                <a:schemeClr val="bg1"/>
              </a:solidFill>
            </a:endParaRPr>
          </a:p>
        </p:txBody>
      </p:sp>
      <p:sp>
        <p:nvSpPr>
          <p:cNvPr id="17" name="標題 1"/>
          <p:cNvSpPr txBox="1">
            <a:spLocks/>
          </p:cNvSpPr>
          <p:nvPr/>
        </p:nvSpPr>
        <p:spPr>
          <a:xfrm>
            <a:off x="1538104" y="2940398"/>
            <a:ext cx="3359009"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下載機密檔案</a:t>
            </a:r>
          </a:p>
        </p:txBody>
      </p:sp>
      <p:pic>
        <p:nvPicPr>
          <p:cNvPr id="18" name="圖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344" y="4767706"/>
            <a:ext cx="9212813" cy="1430562"/>
          </a:xfrm>
          <a:prstGeom prst="rect">
            <a:avLst/>
          </a:prstGeom>
        </p:spPr>
      </p:pic>
      <p:sp>
        <p:nvSpPr>
          <p:cNvPr id="19" name="內容版面配置區 2"/>
          <p:cNvSpPr txBox="1">
            <a:spLocks/>
          </p:cNvSpPr>
          <p:nvPr/>
        </p:nvSpPr>
        <p:spPr>
          <a:xfrm>
            <a:off x="1501804" y="3671248"/>
            <a:ext cx="4658934"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b="1" dirty="0">
                <a:solidFill>
                  <a:srgbClr val="002060"/>
                </a:solidFill>
                <a:effectLst>
                  <a:outerShdw blurRad="38100" dist="38100" dir="2700000" algn="tl">
                    <a:srgbClr val="000000">
                      <a:alpha val="43137"/>
                    </a:srgbClr>
                  </a:outerShdw>
                </a:effectLst>
              </a:rPr>
              <a:t>down</a:t>
            </a:r>
            <a:r>
              <a:rPr lang="en-US" altLang="zh-TW" sz="2500" b="1" dirty="0">
                <a:solidFill>
                  <a:srgbClr val="C00000"/>
                </a:solidFill>
                <a:effectLst>
                  <a:outerShdw blurRad="38100" dist="38100" dir="2700000" algn="tl">
                    <a:srgbClr val="000000">
                      <a:alpha val="43137"/>
                    </a:srgbClr>
                  </a:outerShdw>
                </a:effectLst>
              </a:rPr>
              <a:t>load</a:t>
            </a:r>
            <a:r>
              <a:rPr lang="en-US" altLang="zh-TW" sz="2500" dirty="0"/>
              <a:t> </a:t>
            </a:r>
            <a:r>
              <a:rPr lang="en-US" altLang="zh-TW" sz="2500" b="1" dirty="0">
                <a:solidFill>
                  <a:srgbClr val="00B050"/>
                </a:solidFill>
              </a:rPr>
              <a:t>boot.ini</a:t>
            </a:r>
            <a:r>
              <a:rPr lang="en-US" altLang="zh-TW" sz="2500" dirty="0"/>
              <a:t> /root/Desktop</a:t>
            </a:r>
          </a:p>
        </p:txBody>
      </p:sp>
    </p:spTree>
    <p:extLst>
      <p:ext uri="{BB962C8B-B14F-4D97-AF65-F5344CB8AC3E}">
        <p14:creationId xmlns:p14="http://schemas.microsoft.com/office/powerpoint/2010/main" val="2965813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微軟正黑體" pitchFamily="34" charset="-120"/>
                <a:ea typeface="微軟正黑體" pitchFamily="34" charset="-120"/>
              </a:rPr>
              <a:t>2020 CWE Top 25 Most Dangerous Software </a:t>
            </a:r>
            <a:r>
              <a:rPr lang="en-US" altLang="zh-TW" dirty="0" smtClean="0">
                <a:latin typeface="微軟正黑體" pitchFamily="34" charset="-120"/>
                <a:ea typeface="微軟正黑體" pitchFamily="34" charset="-120"/>
              </a:rPr>
              <a:t>Weaknesses</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矩形 3"/>
          <p:cNvSpPr/>
          <p:nvPr/>
        </p:nvSpPr>
        <p:spPr>
          <a:xfrm>
            <a:off x="2493028" y="6271657"/>
            <a:ext cx="7010400" cy="369332"/>
          </a:xfrm>
          <a:prstGeom prst="rect">
            <a:avLst/>
          </a:prstGeom>
        </p:spPr>
        <p:txBody>
          <a:bodyPr wrap="square">
            <a:spAutoFit/>
          </a:bodyPr>
          <a:lstStyle/>
          <a:p>
            <a:pPr algn="ctr"/>
            <a:r>
              <a:rPr lang="en-US" altLang="zh-TW" dirty="0"/>
              <a:t>https://cwe.mitre.org/top25/archive/2020/2020_cwe_top25.html</a:t>
            </a:r>
            <a:endParaRPr lang="zh-TW"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1224" y="1658993"/>
            <a:ext cx="7634007" cy="429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46351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794" y="3801251"/>
            <a:ext cx="3863314" cy="986978"/>
          </a:xfrm>
          <a:prstGeom prst="rect">
            <a:avLst/>
          </a:prstGeom>
        </p:spPr>
      </p:pic>
      <p:sp>
        <p:nvSpPr>
          <p:cNvPr id="6" name="標題 1"/>
          <p:cNvSpPr txBox="1">
            <a:spLocks/>
          </p:cNvSpPr>
          <p:nvPr/>
        </p:nvSpPr>
        <p:spPr>
          <a:xfrm>
            <a:off x="256125" y="513583"/>
            <a:ext cx="3359009"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在</a:t>
            </a:r>
            <a:r>
              <a:rPr lang="en-US" altLang="zh-TW" sz="2500" b="1" dirty="0"/>
              <a:t>XP</a:t>
            </a:r>
            <a:r>
              <a:rPr lang="zh-TW" altLang="en-US" sz="2500" b="1" dirty="0"/>
              <a:t>上建立目錄</a:t>
            </a:r>
          </a:p>
        </p:txBody>
      </p:sp>
      <p:sp>
        <p:nvSpPr>
          <p:cNvPr id="7" name="內容版面配置區 2"/>
          <p:cNvSpPr txBox="1">
            <a:spLocks/>
          </p:cNvSpPr>
          <p:nvPr/>
        </p:nvSpPr>
        <p:spPr>
          <a:xfrm>
            <a:off x="410794" y="3171677"/>
            <a:ext cx="2453704"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dirty="0" err="1"/>
              <a:t>mkdir</a:t>
            </a:r>
            <a:r>
              <a:rPr lang="en-US" altLang="zh-TW" sz="2500" dirty="0"/>
              <a:t> </a:t>
            </a:r>
            <a:r>
              <a:rPr lang="en-US" altLang="zh-TW" sz="2500" dirty="0">
                <a:solidFill>
                  <a:srgbClr val="FF0000"/>
                </a:solidFill>
              </a:rPr>
              <a:t>&lt;</a:t>
            </a:r>
            <a:r>
              <a:rPr lang="zh-TW" altLang="en-US" sz="2500" dirty="0">
                <a:solidFill>
                  <a:srgbClr val="FF0000"/>
                </a:solidFill>
              </a:rPr>
              <a:t>學號</a:t>
            </a:r>
            <a:r>
              <a:rPr lang="en-US" altLang="zh-TW" sz="2500" dirty="0">
                <a:solidFill>
                  <a:srgbClr val="FF0000"/>
                </a:solidFill>
              </a:rPr>
              <a:t>&gt;</a:t>
            </a:r>
            <a:r>
              <a:rPr lang="en-US" altLang="zh-TW" sz="2500" dirty="0"/>
              <a:t> </a:t>
            </a:r>
          </a:p>
        </p:txBody>
      </p:sp>
      <p:pic>
        <p:nvPicPr>
          <p:cNvPr id="13" name="圖片 12"/>
          <p:cNvPicPr>
            <a:picLocks noChangeAspect="1"/>
          </p:cNvPicPr>
          <p:nvPr/>
        </p:nvPicPr>
        <p:blipFill>
          <a:blip r:embed="rId3"/>
          <a:stretch>
            <a:fillRect/>
          </a:stretch>
        </p:blipFill>
        <p:spPr>
          <a:xfrm>
            <a:off x="410794" y="1705574"/>
            <a:ext cx="2310588" cy="1425838"/>
          </a:xfrm>
          <a:prstGeom prst="rect">
            <a:avLst/>
          </a:prstGeom>
        </p:spPr>
      </p:pic>
      <p:pic>
        <p:nvPicPr>
          <p:cNvPr id="2" name="圖片 1"/>
          <p:cNvPicPr>
            <a:picLocks noChangeAspect="1"/>
          </p:cNvPicPr>
          <p:nvPr/>
        </p:nvPicPr>
        <p:blipFill>
          <a:blip r:embed="rId4"/>
          <a:stretch>
            <a:fillRect/>
          </a:stretch>
        </p:blipFill>
        <p:spPr>
          <a:xfrm>
            <a:off x="5732065" y="2157016"/>
            <a:ext cx="5843201" cy="3618886"/>
          </a:xfrm>
          <a:prstGeom prst="rect">
            <a:avLst/>
          </a:prstGeom>
        </p:spPr>
      </p:pic>
      <p:cxnSp>
        <p:nvCxnSpPr>
          <p:cNvPr id="14" name="直線單箭頭接點 13"/>
          <p:cNvCxnSpPr/>
          <p:nvPr/>
        </p:nvCxnSpPr>
        <p:spPr>
          <a:xfrm>
            <a:off x="4394720" y="4226767"/>
            <a:ext cx="120364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7353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t="7896"/>
          <a:stretch/>
        </p:blipFill>
        <p:spPr>
          <a:xfrm>
            <a:off x="321972" y="803779"/>
            <a:ext cx="7226431" cy="845846"/>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274" y="2689930"/>
            <a:ext cx="7035345" cy="4053903"/>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73" y="3049872"/>
            <a:ext cx="2924175" cy="3562350"/>
          </a:xfrm>
          <a:prstGeom prst="rect">
            <a:avLst/>
          </a:prstGeom>
        </p:spPr>
      </p:pic>
      <p:sp>
        <p:nvSpPr>
          <p:cNvPr id="7" name="標題 1"/>
          <p:cNvSpPr txBox="1">
            <a:spLocks/>
          </p:cNvSpPr>
          <p:nvPr/>
        </p:nvSpPr>
        <p:spPr>
          <a:xfrm>
            <a:off x="321973" y="65832"/>
            <a:ext cx="1811628"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螢幕截圖</a:t>
            </a:r>
          </a:p>
        </p:txBody>
      </p:sp>
      <p:sp>
        <p:nvSpPr>
          <p:cNvPr id="8" name="內容版面配置區 2"/>
          <p:cNvSpPr txBox="1">
            <a:spLocks/>
          </p:cNvSpPr>
          <p:nvPr/>
        </p:nvSpPr>
        <p:spPr>
          <a:xfrm>
            <a:off x="2246803" y="194519"/>
            <a:ext cx="6156504"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dirty="0"/>
              <a:t> screenshot -p </a:t>
            </a:r>
            <a:r>
              <a:rPr lang="en-US" altLang="zh-TW" sz="2500" b="1" dirty="0">
                <a:solidFill>
                  <a:srgbClr val="C00000"/>
                </a:solidFill>
                <a:effectLst>
                  <a:outerShdw blurRad="38100" dist="38100" dir="2700000" algn="tl">
                    <a:srgbClr val="000000">
                      <a:alpha val="43137"/>
                    </a:srgbClr>
                  </a:outerShdw>
                </a:effectLst>
              </a:rPr>
              <a:t>/root/Desktop/test.jpeg</a:t>
            </a:r>
          </a:p>
        </p:txBody>
      </p:sp>
      <p:sp>
        <p:nvSpPr>
          <p:cNvPr id="9" name="標題 1"/>
          <p:cNvSpPr txBox="1">
            <a:spLocks/>
          </p:cNvSpPr>
          <p:nvPr/>
        </p:nvSpPr>
        <p:spPr>
          <a:xfrm>
            <a:off x="321971" y="2313900"/>
            <a:ext cx="2775456"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螢幕截圖竊取成功</a:t>
            </a:r>
          </a:p>
        </p:txBody>
      </p:sp>
      <p:sp>
        <p:nvSpPr>
          <p:cNvPr id="10" name="標題 1"/>
          <p:cNvSpPr txBox="1">
            <a:spLocks/>
          </p:cNvSpPr>
          <p:nvPr/>
        </p:nvSpPr>
        <p:spPr>
          <a:xfrm>
            <a:off x="4271546" y="2313900"/>
            <a:ext cx="3359009"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螢幕截圖畫面</a:t>
            </a:r>
          </a:p>
        </p:txBody>
      </p:sp>
      <p:sp>
        <p:nvSpPr>
          <p:cNvPr id="11" name="矩形 10"/>
          <p:cNvSpPr/>
          <p:nvPr/>
        </p:nvSpPr>
        <p:spPr>
          <a:xfrm>
            <a:off x="658643" y="5378818"/>
            <a:ext cx="1125416" cy="9797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779" y="0"/>
            <a:ext cx="3690064" cy="3094892"/>
          </a:xfrm>
          <a:prstGeom prst="rect">
            <a:avLst/>
          </a:prstGeom>
        </p:spPr>
      </p:pic>
      <p:sp>
        <p:nvSpPr>
          <p:cNvPr id="13" name="弧形箭號 (下彎) 12"/>
          <p:cNvSpPr/>
          <p:nvPr/>
        </p:nvSpPr>
        <p:spPr>
          <a:xfrm flipH="1">
            <a:off x="9111796" y="209470"/>
            <a:ext cx="1923478" cy="61046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矩形 13"/>
          <p:cNvSpPr/>
          <p:nvPr/>
        </p:nvSpPr>
        <p:spPr>
          <a:xfrm>
            <a:off x="9571017" y="436976"/>
            <a:ext cx="1107996"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TW" altLang="en-US" dirty="0"/>
              <a:t>螢幕截圖</a:t>
            </a:r>
          </a:p>
        </p:txBody>
      </p:sp>
      <p:sp>
        <p:nvSpPr>
          <p:cNvPr id="2" name="向右箭號 1"/>
          <p:cNvSpPr/>
          <p:nvPr/>
        </p:nvSpPr>
        <p:spPr>
          <a:xfrm>
            <a:off x="2916195" y="4563764"/>
            <a:ext cx="2842054" cy="149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p:cNvCxnSpPr/>
          <p:nvPr/>
        </p:nvCxnSpPr>
        <p:spPr>
          <a:xfrm>
            <a:off x="0" y="1922108"/>
            <a:ext cx="12192000" cy="37323"/>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6"/>
          <a:stretch>
            <a:fillRect/>
          </a:stretch>
        </p:blipFill>
        <p:spPr>
          <a:xfrm>
            <a:off x="463790" y="3405209"/>
            <a:ext cx="2310588" cy="1425838"/>
          </a:xfrm>
          <a:prstGeom prst="rect">
            <a:avLst/>
          </a:prstGeom>
        </p:spPr>
      </p:pic>
      <p:pic>
        <p:nvPicPr>
          <p:cNvPr id="17" name="圖片 16"/>
          <p:cNvPicPr>
            <a:picLocks noChangeAspect="1"/>
          </p:cNvPicPr>
          <p:nvPr/>
        </p:nvPicPr>
        <p:blipFill>
          <a:blip r:embed="rId7"/>
          <a:stretch>
            <a:fillRect/>
          </a:stretch>
        </p:blipFill>
        <p:spPr>
          <a:xfrm>
            <a:off x="6293209" y="5010339"/>
            <a:ext cx="2059265" cy="1348258"/>
          </a:xfrm>
          <a:prstGeom prst="rect">
            <a:avLst/>
          </a:prstGeom>
        </p:spPr>
      </p:pic>
    </p:spTree>
    <p:extLst>
      <p:ext uri="{BB962C8B-B14F-4D97-AF65-F5344CB8AC3E}">
        <p14:creationId xmlns:p14="http://schemas.microsoft.com/office/powerpoint/2010/main" val="42215002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375913" y="255043"/>
            <a:ext cx="4146997"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查詢</a:t>
            </a:r>
            <a:r>
              <a:rPr lang="en-US" altLang="zh-TW" sz="2500" b="1" dirty="0"/>
              <a:t>explorer.exe PID</a:t>
            </a:r>
            <a:endParaRPr lang="zh-TW" altLang="en-US" sz="2500" b="1" dirty="0"/>
          </a:p>
        </p:txBody>
      </p:sp>
      <p:pic>
        <p:nvPicPr>
          <p:cNvPr id="12" name="圖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7779" y="0"/>
            <a:ext cx="3690064" cy="3094892"/>
          </a:xfrm>
          <a:prstGeom prst="rect">
            <a:avLst/>
          </a:prstGeom>
        </p:spPr>
      </p:pic>
      <p:sp>
        <p:nvSpPr>
          <p:cNvPr id="13" name="弧形箭號 (下彎) 12"/>
          <p:cNvSpPr/>
          <p:nvPr/>
        </p:nvSpPr>
        <p:spPr>
          <a:xfrm flipH="1">
            <a:off x="9111796" y="209470"/>
            <a:ext cx="1923478" cy="61046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矩形 13"/>
          <p:cNvSpPr/>
          <p:nvPr/>
        </p:nvSpPr>
        <p:spPr>
          <a:xfrm>
            <a:off x="9571017" y="436976"/>
            <a:ext cx="1107996"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TW" altLang="en-US" dirty="0"/>
              <a:t>鍵盤記錄</a:t>
            </a:r>
          </a:p>
        </p:txBody>
      </p:sp>
      <p:sp>
        <p:nvSpPr>
          <p:cNvPr id="20" name="內容版面配置區 2"/>
          <p:cNvSpPr txBox="1">
            <a:spLocks/>
          </p:cNvSpPr>
          <p:nvPr/>
        </p:nvSpPr>
        <p:spPr>
          <a:xfrm>
            <a:off x="375912" y="1031584"/>
            <a:ext cx="6156504"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dirty="0" err="1"/>
              <a:t>ps</a:t>
            </a:r>
            <a:r>
              <a:rPr lang="en-US" altLang="zh-TW" sz="2500" dirty="0"/>
              <a:t> explorer.exe</a:t>
            </a:r>
            <a:endParaRPr lang="en-US" altLang="zh-TW" sz="2500" b="1" dirty="0">
              <a:solidFill>
                <a:srgbClr val="C00000"/>
              </a:solidFill>
              <a:effectLst>
                <a:outerShdw blurRad="38100" dist="38100" dir="2700000" algn="tl">
                  <a:srgbClr val="000000">
                    <a:alpha val="43137"/>
                  </a:srgbClr>
                </a:outerShdw>
              </a:effectLst>
            </a:endParaRPr>
          </a:p>
        </p:txBody>
      </p:sp>
      <p:pic>
        <p:nvPicPr>
          <p:cNvPr id="32" name="圖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13" y="1640819"/>
            <a:ext cx="7408561" cy="1797843"/>
          </a:xfrm>
          <a:prstGeom prst="rect">
            <a:avLst/>
          </a:prstGeom>
        </p:spPr>
      </p:pic>
      <p:sp>
        <p:nvSpPr>
          <p:cNvPr id="33" name="標題 1"/>
          <p:cNvSpPr txBox="1">
            <a:spLocks/>
          </p:cNvSpPr>
          <p:nvPr/>
        </p:nvSpPr>
        <p:spPr>
          <a:xfrm>
            <a:off x="375913" y="3781708"/>
            <a:ext cx="4146997"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將</a:t>
            </a:r>
            <a:r>
              <a:rPr lang="en-US" altLang="zh-TW" sz="2500" b="1" dirty="0" err="1"/>
              <a:t>meterpreter</a:t>
            </a:r>
            <a:r>
              <a:rPr lang="zh-TW" altLang="en-US" sz="2500" b="1" dirty="0"/>
              <a:t>進程移至受害者系統</a:t>
            </a:r>
          </a:p>
        </p:txBody>
      </p:sp>
      <p:pic>
        <p:nvPicPr>
          <p:cNvPr id="34" name="圖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12" y="5125724"/>
            <a:ext cx="5142811" cy="1043256"/>
          </a:xfrm>
          <a:prstGeom prst="rect">
            <a:avLst/>
          </a:prstGeom>
        </p:spPr>
      </p:pic>
      <p:sp>
        <p:nvSpPr>
          <p:cNvPr id="35" name="內容版面配置區 2"/>
          <p:cNvSpPr txBox="1">
            <a:spLocks/>
          </p:cNvSpPr>
          <p:nvPr/>
        </p:nvSpPr>
        <p:spPr>
          <a:xfrm>
            <a:off x="375912" y="4609862"/>
            <a:ext cx="6156504"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dirty="0"/>
              <a:t>migrate </a:t>
            </a:r>
            <a:r>
              <a:rPr lang="en-US" altLang="zh-TW" sz="2500" dirty="0">
                <a:solidFill>
                  <a:srgbClr val="FF0000"/>
                </a:solidFill>
              </a:rPr>
              <a:t>&lt;</a:t>
            </a:r>
            <a:r>
              <a:rPr lang="en-US" altLang="zh-TW" sz="2500" dirty="0" err="1">
                <a:solidFill>
                  <a:srgbClr val="FF0000"/>
                </a:solidFill>
              </a:rPr>
              <a:t>ps</a:t>
            </a:r>
            <a:r>
              <a:rPr lang="en-US" altLang="zh-TW" sz="2500" dirty="0">
                <a:solidFill>
                  <a:srgbClr val="FF0000"/>
                </a:solidFill>
              </a:rPr>
              <a:t> explorer.exe&gt;</a:t>
            </a:r>
            <a:endParaRPr lang="en-US" altLang="zh-TW" sz="2500" b="1" dirty="0">
              <a:solidFill>
                <a:srgbClr val="FF0000"/>
              </a:solidFill>
              <a:effectLst>
                <a:outerShdw blurRad="38100" dist="38100" dir="2700000" algn="tl">
                  <a:srgbClr val="000000">
                    <a:alpha val="43137"/>
                  </a:srgbClr>
                </a:outerShdw>
              </a:effectLst>
            </a:endParaRPr>
          </a:p>
        </p:txBody>
      </p:sp>
      <p:sp>
        <p:nvSpPr>
          <p:cNvPr id="36" name="矩形 35"/>
          <p:cNvSpPr/>
          <p:nvPr/>
        </p:nvSpPr>
        <p:spPr>
          <a:xfrm>
            <a:off x="-1148089" y="3120295"/>
            <a:ext cx="577126" cy="3183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472492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txBox="1">
            <a:spLocks/>
          </p:cNvSpPr>
          <p:nvPr/>
        </p:nvSpPr>
        <p:spPr>
          <a:xfrm>
            <a:off x="280810" y="883031"/>
            <a:ext cx="2770203"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dirty="0" err="1"/>
              <a:t>keyscan_start</a:t>
            </a:r>
            <a:endParaRPr lang="en-US" altLang="zh-TW" sz="2500" b="1" dirty="0">
              <a:solidFill>
                <a:srgbClr val="C00000"/>
              </a:solidFill>
              <a:effectLst>
                <a:outerShdw blurRad="38100" dist="38100" dir="2700000" algn="tl">
                  <a:srgbClr val="000000">
                    <a:alpha val="43137"/>
                  </a:srgbClr>
                </a:outerShdw>
              </a:effectLst>
            </a:endParaRPr>
          </a:p>
        </p:txBody>
      </p:sp>
      <p:pic>
        <p:nvPicPr>
          <p:cNvPr id="12" name="圖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8359" y="-61418"/>
            <a:ext cx="4587929" cy="3847940"/>
          </a:xfrm>
          <a:prstGeom prst="rect">
            <a:avLst/>
          </a:prstGeom>
        </p:spPr>
      </p:pic>
      <p:sp>
        <p:nvSpPr>
          <p:cNvPr id="13" name="弧形箭號 (下彎) 12"/>
          <p:cNvSpPr/>
          <p:nvPr/>
        </p:nvSpPr>
        <p:spPr>
          <a:xfrm flipH="1">
            <a:off x="9111796" y="209470"/>
            <a:ext cx="1923478" cy="61046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矩形 13"/>
          <p:cNvSpPr/>
          <p:nvPr/>
        </p:nvSpPr>
        <p:spPr>
          <a:xfrm>
            <a:off x="9571017" y="436976"/>
            <a:ext cx="1107996"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TW" altLang="en-US" dirty="0"/>
              <a:t>鍵盤記錄</a:t>
            </a:r>
          </a:p>
        </p:txBody>
      </p:sp>
      <p:sp>
        <p:nvSpPr>
          <p:cNvPr id="18" name="標題 1"/>
          <p:cNvSpPr txBox="1">
            <a:spLocks/>
          </p:cNvSpPr>
          <p:nvPr/>
        </p:nvSpPr>
        <p:spPr>
          <a:xfrm>
            <a:off x="368988" y="207648"/>
            <a:ext cx="2255048"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啟動鍵盤記錄器</a:t>
            </a:r>
          </a:p>
        </p:txBody>
      </p:sp>
      <p:pic>
        <p:nvPicPr>
          <p:cNvPr id="19" name="圖片 18"/>
          <p:cNvPicPr>
            <a:picLocks noChangeAspect="1"/>
          </p:cNvPicPr>
          <p:nvPr/>
        </p:nvPicPr>
        <p:blipFill rotWithShape="1">
          <a:blip r:embed="rId3">
            <a:extLst>
              <a:ext uri="{28A0092B-C50C-407E-A947-70E740481C1C}">
                <a14:useLocalDpi xmlns:a14="http://schemas.microsoft.com/office/drawing/2010/main" val="0"/>
              </a:ext>
            </a:extLst>
          </a:blip>
          <a:srcRect r="10924"/>
          <a:stretch/>
        </p:blipFill>
        <p:spPr>
          <a:xfrm>
            <a:off x="368988" y="1324892"/>
            <a:ext cx="3903544" cy="756546"/>
          </a:xfrm>
          <a:prstGeom prst="rect">
            <a:avLst/>
          </a:prstGeom>
        </p:spPr>
      </p:pic>
      <p:pic>
        <p:nvPicPr>
          <p:cNvPr id="21" name="圖片 20"/>
          <p:cNvPicPr>
            <a:picLocks noChangeAspect="1"/>
          </p:cNvPicPr>
          <p:nvPr/>
        </p:nvPicPr>
        <p:blipFill rotWithShape="1">
          <a:blip r:embed="rId4">
            <a:extLst>
              <a:ext uri="{28A0092B-C50C-407E-A947-70E740481C1C}">
                <a14:useLocalDpi xmlns:a14="http://schemas.microsoft.com/office/drawing/2010/main" val="0"/>
              </a:ext>
            </a:extLst>
          </a:blip>
          <a:srcRect r="12262"/>
          <a:stretch/>
        </p:blipFill>
        <p:spPr>
          <a:xfrm>
            <a:off x="550032" y="5794667"/>
            <a:ext cx="5001961" cy="986442"/>
          </a:xfrm>
          <a:prstGeom prst="rect">
            <a:avLst/>
          </a:prstGeom>
        </p:spPr>
      </p:pic>
      <p:sp>
        <p:nvSpPr>
          <p:cNvPr id="22" name="標題 1"/>
          <p:cNvSpPr txBox="1">
            <a:spLocks/>
          </p:cNvSpPr>
          <p:nvPr/>
        </p:nvSpPr>
        <p:spPr>
          <a:xfrm>
            <a:off x="6351544" y="3511441"/>
            <a:ext cx="3721993" cy="1110925"/>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在被入侵的主機</a:t>
            </a:r>
            <a:endParaRPr lang="en-US" altLang="zh-TW" sz="2500" b="1" dirty="0"/>
          </a:p>
          <a:p>
            <a:r>
              <a:rPr lang="zh-TW" altLang="en-US" sz="2500" b="1" dirty="0"/>
              <a:t>開啟記事本</a:t>
            </a:r>
            <a:endParaRPr lang="en-US" altLang="zh-TW" sz="2500" b="1" dirty="0"/>
          </a:p>
          <a:p>
            <a:r>
              <a:rPr lang="zh-TW" altLang="en-US" sz="2500" b="1" dirty="0"/>
              <a:t>輸入文字</a:t>
            </a:r>
          </a:p>
        </p:txBody>
      </p:sp>
      <p:pic>
        <p:nvPicPr>
          <p:cNvPr id="23" name="圖片 22"/>
          <p:cNvPicPr>
            <a:picLocks noChangeAspect="1"/>
          </p:cNvPicPr>
          <p:nvPr/>
        </p:nvPicPr>
        <p:blipFill rotWithShape="1">
          <a:blip r:embed="rId5">
            <a:extLst>
              <a:ext uri="{28A0092B-C50C-407E-A947-70E740481C1C}">
                <a14:useLocalDpi xmlns:a14="http://schemas.microsoft.com/office/drawing/2010/main" val="0"/>
              </a:ext>
            </a:extLst>
          </a:blip>
          <a:srcRect t="-1" r="-640" b="39229"/>
          <a:stretch/>
        </p:blipFill>
        <p:spPr>
          <a:xfrm>
            <a:off x="6424876" y="4615312"/>
            <a:ext cx="5166856" cy="1834917"/>
          </a:xfrm>
          <a:prstGeom prst="rect">
            <a:avLst/>
          </a:prstGeom>
        </p:spPr>
      </p:pic>
      <p:sp>
        <p:nvSpPr>
          <p:cNvPr id="24" name="標題 1"/>
          <p:cNvSpPr txBox="1">
            <a:spLocks/>
          </p:cNvSpPr>
          <p:nvPr/>
        </p:nvSpPr>
        <p:spPr>
          <a:xfrm>
            <a:off x="517441" y="4460614"/>
            <a:ext cx="3248729" cy="581974"/>
          </a:xfrm>
          <a:prstGeom prst="rect">
            <a:avLst/>
          </a:prstGeom>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500" b="1" dirty="0"/>
              <a:t>列出鍵盤記錄內容</a:t>
            </a:r>
          </a:p>
        </p:txBody>
      </p:sp>
      <p:sp>
        <p:nvSpPr>
          <p:cNvPr id="25" name="內容版面配置區 2"/>
          <p:cNvSpPr txBox="1">
            <a:spLocks/>
          </p:cNvSpPr>
          <p:nvPr/>
        </p:nvSpPr>
        <p:spPr>
          <a:xfrm>
            <a:off x="368989" y="5197767"/>
            <a:ext cx="2770203" cy="5158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500" dirty="0" err="1"/>
              <a:t>keyscan_dump</a:t>
            </a:r>
            <a:endParaRPr lang="en-US" altLang="zh-TW" sz="2500" b="1" dirty="0">
              <a:solidFill>
                <a:srgbClr val="C00000"/>
              </a:solidFill>
              <a:effectLst>
                <a:outerShdw blurRad="38100" dist="38100" dir="2700000" algn="tl">
                  <a:srgbClr val="000000">
                    <a:alpha val="43137"/>
                  </a:srgbClr>
                </a:outerShdw>
              </a:effectLst>
            </a:endParaRPr>
          </a:p>
        </p:txBody>
      </p:sp>
      <p:sp>
        <p:nvSpPr>
          <p:cNvPr id="26" name="向右箭號 25"/>
          <p:cNvSpPr/>
          <p:nvPr/>
        </p:nvSpPr>
        <p:spPr>
          <a:xfrm rot="1832479">
            <a:off x="3992132" y="2840667"/>
            <a:ext cx="2236484" cy="412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向右箭號 26"/>
          <p:cNvSpPr/>
          <p:nvPr/>
        </p:nvSpPr>
        <p:spPr>
          <a:xfrm rot="8447091">
            <a:off x="4133365" y="4206364"/>
            <a:ext cx="1599414" cy="412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280810" y="6244283"/>
            <a:ext cx="5502153" cy="2801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橢圓 2"/>
          <p:cNvSpPr/>
          <p:nvPr/>
        </p:nvSpPr>
        <p:spPr>
          <a:xfrm>
            <a:off x="7125732" y="4975654"/>
            <a:ext cx="939113" cy="102973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a:stCxn id="3" idx="2"/>
            <a:endCxn id="2" idx="3"/>
          </p:cNvCxnSpPr>
          <p:nvPr/>
        </p:nvCxnSpPr>
        <p:spPr>
          <a:xfrm flipH="1">
            <a:off x="5782962" y="5490519"/>
            <a:ext cx="1342768" cy="893818"/>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0803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smtClean="0"/>
              <a:t>防護技術</a:t>
            </a:r>
            <a:endParaRPr lang="zh-TW" altLang="en-US" sz="6600" dirty="0"/>
          </a:p>
        </p:txBody>
      </p:sp>
      <p:sp>
        <p:nvSpPr>
          <p:cNvPr id="5" name="投影片編號版面配置區 4"/>
          <p:cNvSpPr>
            <a:spLocks noGrp="1"/>
          </p:cNvSpPr>
          <p:nvPr>
            <p:ph type="sldNum" sz="quarter" idx="12"/>
          </p:nvPr>
        </p:nvSpPr>
        <p:spPr/>
        <p:txBody>
          <a:bodyPr/>
          <a:lstStyle/>
          <a:p>
            <a:fld id="{B0DED505-F167-4564-ACED-9064B8F88B29}" type="slidenum">
              <a:rPr lang="zh-TW" altLang="en-US" smtClean="0"/>
              <a:t>84</a:t>
            </a:fld>
            <a:endParaRPr lang="zh-TW" altLang="en-US"/>
          </a:p>
        </p:txBody>
      </p:sp>
    </p:spTree>
    <p:extLst>
      <p:ext uri="{BB962C8B-B14F-4D97-AF65-F5344CB8AC3E}">
        <p14:creationId xmlns:p14="http://schemas.microsoft.com/office/powerpoint/2010/main" val="42596526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049" y="171375"/>
            <a:ext cx="10515600" cy="636329"/>
          </a:xfrm>
        </p:spPr>
        <p:txBody>
          <a:bodyPr>
            <a:normAutofit fontScale="90000"/>
          </a:bodyPr>
          <a:lstStyle/>
          <a:p>
            <a:r>
              <a:rPr lang="zh-TW" altLang="en-US" sz="2800" dirty="0" smtClean="0"/>
              <a:t>駭客攻擊成功</a:t>
            </a:r>
            <a:r>
              <a:rPr lang="en-US" altLang="zh-TW" sz="2800" b="1" dirty="0" smtClean="0"/>
              <a:t>,</a:t>
            </a:r>
            <a:r>
              <a:rPr lang="zh-TW" altLang="en-US" sz="2800" b="1" dirty="0" smtClean="0"/>
              <a:t>也建立了地下通道</a:t>
            </a:r>
            <a:r>
              <a:rPr lang="en-US" altLang="zh-TW" sz="2800" b="1" dirty="0" smtClean="0"/>
              <a:t>(</a:t>
            </a:r>
            <a:r>
              <a:rPr lang="en-US" altLang="zh-TW" sz="2800" b="1" dirty="0" err="1" smtClean="0"/>
              <a:t>meterpreter</a:t>
            </a:r>
            <a:r>
              <a:rPr lang="en-US" altLang="zh-TW" sz="2800" b="1" dirty="0" smtClean="0"/>
              <a:t> session)</a:t>
            </a:r>
            <a:br>
              <a:rPr lang="en-US" altLang="zh-TW" sz="2800" b="1" dirty="0" smtClean="0"/>
            </a:br>
            <a:r>
              <a:rPr lang="zh-TW" altLang="en-US" sz="2800" b="1" dirty="0" smtClean="0"/>
              <a:t>你要如何知道並斷絕駭客的攻擊</a:t>
            </a:r>
            <a:r>
              <a:rPr lang="en-US" altLang="zh-TW" sz="2800" b="1" dirty="0" smtClean="0"/>
              <a:t>??</a:t>
            </a:r>
            <a:endParaRPr lang="zh-TW" altLang="en-US" sz="2800" dirty="0"/>
          </a:p>
        </p:txBody>
      </p:sp>
      <p:pic>
        <p:nvPicPr>
          <p:cNvPr id="4" name="內容版面配置區 3"/>
          <p:cNvPicPr>
            <a:picLocks noChangeAspect="1"/>
          </p:cNvPicPr>
          <p:nvPr/>
        </p:nvPicPr>
        <p:blipFill>
          <a:blip r:embed="rId2"/>
          <a:stretch>
            <a:fillRect/>
          </a:stretch>
        </p:blipFill>
        <p:spPr>
          <a:xfrm>
            <a:off x="1066104" y="4910704"/>
            <a:ext cx="3141240" cy="1602415"/>
          </a:xfrm>
          <a:prstGeom prst="rect">
            <a:avLst/>
          </a:prstGeom>
        </p:spPr>
      </p:pic>
      <p:pic>
        <p:nvPicPr>
          <p:cNvPr id="5" name="圖片 4"/>
          <p:cNvPicPr>
            <a:picLocks noChangeAspect="1"/>
          </p:cNvPicPr>
          <p:nvPr/>
        </p:nvPicPr>
        <p:blipFill>
          <a:blip r:embed="rId3"/>
          <a:stretch>
            <a:fillRect/>
          </a:stretch>
        </p:blipFill>
        <p:spPr>
          <a:xfrm>
            <a:off x="7467564" y="3699140"/>
            <a:ext cx="2992709" cy="1995139"/>
          </a:xfrm>
          <a:prstGeom prst="rect">
            <a:avLst/>
          </a:prstGeom>
        </p:spPr>
      </p:pic>
      <p:pic>
        <p:nvPicPr>
          <p:cNvPr id="7" name="Picture 2" descr="“metasploit”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220" y="3553688"/>
            <a:ext cx="2497009" cy="1546444"/>
          </a:xfrm>
          <a:prstGeom prst="rect">
            <a:avLst/>
          </a:prstGeom>
          <a:noFill/>
          <a:extLst>
            <a:ext uri="{909E8E84-426E-40DD-AFC4-6F175D3DCCD1}">
              <a14:hiddenFill xmlns:a14="http://schemas.microsoft.com/office/drawing/2010/main">
                <a:solidFill>
                  <a:srgbClr val="FFFFFF"/>
                </a:solidFill>
              </a14:hiddenFill>
            </a:ext>
          </a:extLst>
        </p:spPr>
      </p:pic>
      <p:sp>
        <p:nvSpPr>
          <p:cNvPr id="8" name="流程圖: 直接存取儲存裝置 7"/>
          <p:cNvSpPr/>
          <p:nvPr/>
        </p:nvSpPr>
        <p:spPr>
          <a:xfrm>
            <a:off x="4096139" y="4096139"/>
            <a:ext cx="3135085" cy="522514"/>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a:stCxn id="7" idx="3"/>
          </p:cNvCxnSpPr>
          <p:nvPr/>
        </p:nvCxnSpPr>
        <p:spPr>
          <a:xfrm>
            <a:off x="3885229" y="4326910"/>
            <a:ext cx="3653906" cy="3048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094168" y="3677660"/>
            <a:ext cx="3164456" cy="369332"/>
          </a:xfrm>
          <a:prstGeom prst="rect">
            <a:avLst/>
          </a:prstGeom>
        </p:spPr>
        <p:txBody>
          <a:bodyPr wrap="none">
            <a:spAutoFit/>
          </a:bodyPr>
          <a:lstStyle/>
          <a:p>
            <a:r>
              <a:rPr lang="zh-TW" altLang="en-US" b="1" dirty="0"/>
              <a:t>地下通道</a:t>
            </a:r>
            <a:r>
              <a:rPr lang="en-US" altLang="zh-TW" b="1" dirty="0"/>
              <a:t>(</a:t>
            </a:r>
            <a:r>
              <a:rPr lang="en-US" altLang="zh-TW" b="1" dirty="0" err="1"/>
              <a:t>meterpreter</a:t>
            </a:r>
            <a:r>
              <a:rPr lang="en-US" altLang="zh-TW" b="1" dirty="0"/>
              <a:t> session)</a:t>
            </a:r>
            <a:endParaRPr lang="zh-TW" altLang="en-US" dirty="0"/>
          </a:p>
        </p:txBody>
      </p:sp>
      <p:pic>
        <p:nvPicPr>
          <p:cNvPr id="11" name="圖片 10"/>
          <p:cNvPicPr>
            <a:picLocks noChangeAspect="1"/>
          </p:cNvPicPr>
          <p:nvPr/>
        </p:nvPicPr>
        <p:blipFill>
          <a:blip r:embed="rId5"/>
          <a:stretch>
            <a:fillRect/>
          </a:stretch>
        </p:blipFill>
        <p:spPr>
          <a:xfrm>
            <a:off x="563240" y="1193003"/>
            <a:ext cx="3321989" cy="2214659"/>
          </a:xfrm>
          <a:prstGeom prst="rect">
            <a:avLst/>
          </a:prstGeom>
        </p:spPr>
      </p:pic>
      <p:pic>
        <p:nvPicPr>
          <p:cNvPr id="12" name="圖片 11"/>
          <p:cNvPicPr>
            <a:picLocks noChangeAspect="1"/>
          </p:cNvPicPr>
          <p:nvPr/>
        </p:nvPicPr>
        <p:blipFill rotWithShape="1">
          <a:blip r:embed="rId6"/>
          <a:srcRect t="12857" r="17211" b="14762"/>
          <a:stretch/>
        </p:blipFill>
        <p:spPr>
          <a:xfrm>
            <a:off x="7467563" y="807704"/>
            <a:ext cx="4255503" cy="2790381"/>
          </a:xfrm>
          <a:prstGeom prst="rect">
            <a:avLst/>
          </a:prstGeom>
        </p:spPr>
      </p:pic>
      <p:sp>
        <p:nvSpPr>
          <p:cNvPr id="3" name="投影片編號版面配置區 2"/>
          <p:cNvSpPr>
            <a:spLocks noGrp="1"/>
          </p:cNvSpPr>
          <p:nvPr>
            <p:ph type="sldNum" sz="quarter" idx="12"/>
          </p:nvPr>
        </p:nvSpPr>
        <p:spPr/>
        <p:txBody>
          <a:bodyPr/>
          <a:lstStyle/>
          <a:p>
            <a:fld id="{B0DED505-F167-4564-ACED-9064B8F88B29}" type="slidenum">
              <a:rPr lang="zh-TW" altLang="en-US" smtClean="0"/>
              <a:t>85</a:t>
            </a:fld>
            <a:endParaRPr lang="zh-TW" altLang="en-US"/>
          </a:p>
        </p:txBody>
      </p:sp>
    </p:spTree>
    <p:extLst>
      <p:ext uri="{BB962C8B-B14F-4D97-AF65-F5344CB8AC3E}">
        <p14:creationId xmlns:p14="http://schemas.microsoft.com/office/powerpoint/2010/main" val="10412955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19769" y="348734"/>
            <a:ext cx="7821862" cy="1804918"/>
          </a:xfrm>
        </p:spPr>
        <p:txBody>
          <a:bodyPr>
            <a:normAutofit fontScale="90000"/>
          </a:bodyPr>
          <a:lstStyle/>
          <a:p>
            <a:r>
              <a:rPr lang="en-US" altLang="zh-TW" dirty="0" smtClean="0"/>
              <a:t>c:\Windows\System32</a:t>
            </a:r>
            <a:r>
              <a:rPr lang="zh-TW" altLang="en-US" dirty="0" smtClean="0"/>
              <a:t>有許多指令</a:t>
            </a:r>
            <a:r>
              <a:rPr lang="en-US" altLang="zh-TW" dirty="0" smtClean="0"/>
              <a:t/>
            </a:r>
            <a:br>
              <a:rPr lang="en-US" altLang="zh-TW" dirty="0" smtClean="0"/>
            </a:br>
            <a:r>
              <a:rPr lang="en-US" altLang="zh-TW" dirty="0" smtClean="0">
                <a:sym typeface="Wingdings" panose="05000000000000000000" pitchFamily="2" charset="2"/>
              </a:rPr>
              <a:t></a:t>
            </a:r>
            <a:r>
              <a:rPr lang="zh-TW" altLang="en-US" dirty="0" smtClean="0"/>
              <a:t>讓我們練習練習</a:t>
            </a:r>
            <a:r>
              <a:rPr lang="en-US" altLang="zh-TW" dirty="0" smtClean="0"/>
              <a:t/>
            </a:r>
            <a:br>
              <a:rPr lang="en-US" altLang="zh-TW" dirty="0" smtClean="0"/>
            </a:br>
            <a:endParaRPr lang="zh-TW" altLang="en-US" dirty="0"/>
          </a:p>
        </p:txBody>
      </p:sp>
      <p:pic>
        <p:nvPicPr>
          <p:cNvPr id="4" name="內容版面配置區 3"/>
          <p:cNvPicPr>
            <a:picLocks noGrp="1" noChangeAspect="1"/>
          </p:cNvPicPr>
          <p:nvPr>
            <p:ph idx="1"/>
          </p:nvPr>
        </p:nvPicPr>
        <p:blipFill>
          <a:blip r:embed="rId2"/>
          <a:stretch>
            <a:fillRect/>
          </a:stretch>
        </p:blipFill>
        <p:spPr>
          <a:xfrm>
            <a:off x="5694650" y="1130877"/>
            <a:ext cx="6206532" cy="5236057"/>
          </a:xfrm>
          <a:prstGeom prst="rect">
            <a:avLst/>
          </a:prstGeom>
        </p:spPr>
      </p:pic>
      <p:graphicFrame>
        <p:nvGraphicFramePr>
          <p:cNvPr id="5" name="表格 4"/>
          <p:cNvGraphicFramePr>
            <a:graphicFrameLocks noGrp="1"/>
          </p:cNvGraphicFramePr>
          <p:nvPr>
            <p:extLst/>
          </p:nvPr>
        </p:nvGraphicFramePr>
        <p:xfrm>
          <a:off x="600243" y="3065824"/>
          <a:ext cx="4693652" cy="3114040"/>
        </p:xfrm>
        <a:graphic>
          <a:graphicData uri="http://schemas.openxmlformats.org/drawingml/2006/table">
            <a:tbl>
              <a:tblPr firstRow="1" bandRow="1">
                <a:tableStyleId>{5C22544A-7EE6-4342-B048-85BDC9FD1C3A}</a:tableStyleId>
              </a:tblPr>
              <a:tblGrid>
                <a:gridCol w="1320861">
                  <a:extLst>
                    <a:ext uri="{9D8B030D-6E8A-4147-A177-3AD203B41FA5}">
                      <a16:colId xmlns:a16="http://schemas.microsoft.com/office/drawing/2014/main" xmlns="" val="20000"/>
                    </a:ext>
                  </a:extLst>
                </a:gridCol>
                <a:gridCol w="3372791">
                  <a:extLst>
                    <a:ext uri="{9D8B030D-6E8A-4147-A177-3AD203B41FA5}">
                      <a16:colId xmlns:a16="http://schemas.microsoft.com/office/drawing/2014/main" xmlns="" val="20001"/>
                    </a:ext>
                  </a:extLst>
                </a:gridCol>
              </a:tblGrid>
              <a:tr h="370840">
                <a:tc>
                  <a:txBody>
                    <a:bodyPr/>
                    <a:lstStyle/>
                    <a:p>
                      <a:r>
                        <a:rPr lang="zh-TW" altLang="en-US" sz="2400" dirty="0" smtClean="0"/>
                        <a:t>指令</a:t>
                      </a:r>
                      <a:endParaRPr lang="zh-TW" altLang="en-US" sz="2400" dirty="0"/>
                    </a:p>
                  </a:txBody>
                  <a:tcPr/>
                </a:tc>
                <a:tc>
                  <a:txBody>
                    <a:bodyPr/>
                    <a:lstStyle/>
                    <a:p>
                      <a:r>
                        <a:rPr lang="zh-TW" altLang="en-US" b="1" dirty="0" smtClean="0">
                          <a:effectLst>
                            <a:outerShdw blurRad="38100" dist="38100" dir="2700000" algn="tl">
                              <a:srgbClr val="000000">
                                <a:alpha val="43137"/>
                              </a:srgbClr>
                            </a:outerShdw>
                          </a:effectLst>
                        </a:rPr>
                        <a:t>功能</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0"/>
                  </a:ext>
                </a:extLst>
              </a:tr>
              <a:tr h="370840">
                <a:tc>
                  <a:txBody>
                    <a:bodyPr/>
                    <a:lstStyle/>
                    <a:p>
                      <a:r>
                        <a:rPr lang="en-US" altLang="zh-TW" sz="2400" dirty="0" err="1" smtClean="0"/>
                        <a:t>win</a:t>
                      </a:r>
                      <a:r>
                        <a:rPr lang="en-US" altLang="zh-TW" sz="2400" b="1" dirty="0" err="1" smtClean="0">
                          <a:solidFill>
                            <a:srgbClr val="FF0000"/>
                          </a:solidFill>
                          <a:effectLst>
                            <a:outerShdw blurRad="38100" dist="38100" dir="2700000" algn="tl">
                              <a:srgbClr val="000000">
                                <a:alpha val="43137"/>
                              </a:srgbClr>
                            </a:outerShdw>
                          </a:effectLst>
                        </a:rPr>
                        <a:t>ver</a:t>
                      </a:r>
                      <a:endParaRPr lang="zh-TW" altLang="en-US" sz="2400" b="1" dirty="0">
                        <a:solidFill>
                          <a:srgbClr val="FF0000"/>
                        </a:solidFill>
                        <a:effectLst>
                          <a:outerShdw blurRad="38100" dist="38100" dir="2700000" algn="tl">
                            <a:srgbClr val="000000">
                              <a:alpha val="43137"/>
                            </a:srgbClr>
                          </a:outerShdw>
                        </a:effectLst>
                      </a:endParaRPr>
                    </a:p>
                  </a:txBody>
                  <a:tcPr/>
                </a:tc>
                <a:tc>
                  <a:txBody>
                    <a:bodyPr/>
                    <a:lstStyle/>
                    <a:p>
                      <a:r>
                        <a:rPr lang="zh-TW" altLang="en-US" b="1" dirty="0" smtClean="0">
                          <a:effectLst>
                            <a:outerShdw blurRad="38100" dist="38100" dir="2700000" algn="tl">
                              <a:srgbClr val="000000">
                                <a:alpha val="43137"/>
                              </a:srgbClr>
                            </a:outerShdw>
                          </a:effectLst>
                        </a:rPr>
                        <a:t>察看</a:t>
                      </a:r>
                      <a:r>
                        <a:rPr lang="en-US" altLang="zh-TW" b="1" dirty="0" smtClean="0">
                          <a:effectLst>
                            <a:outerShdw blurRad="38100" dist="38100" dir="2700000" algn="tl">
                              <a:srgbClr val="000000">
                                <a:alpha val="43137"/>
                              </a:srgbClr>
                            </a:outerShdw>
                          </a:effectLst>
                        </a:rPr>
                        <a:t>Windows</a:t>
                      </a:r>
                      <a:r>
                        <a:rPr lang="zh-TW" altLang="en-US" b="1" dirty="0" smtClean="0">
                          <a:solidFill>
                            <a:srgbClr val="FF0000"/>
                          </a:solidFill>
                          <a:effectLst>
                            <a:outerShdw blurRad="38100" dist="38100" dir="2700000" algn="tl">
                              <a:srgbClr val="000000">
                                <a:alpha val="43137"/>
                              </a:srgbClr>
                            </a:outerShdw>
                          </a:effectLst>
                        </a:rPr>
                        <a:t>版本</a:t>
                      </a:r>
                      <a:endParaRPr lang="zh-TW" altLang="en-US" b="1" dirty="0">
                        <a:solidFill>
                          <a:srgbClr val="FF000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1"/>
                  </a:ext>
                </a:extLst>
              </a:tr>
              <a:tr h="370840">
                <a:tc>
                  <a:txBody>
                    <a:bodyPr/>
                    <a:lstStyle/>
                    <a:p>
                      <a:r>
                        <a:rPr lang="en-US" altLang="zh-TW" sz="2400" dirty="0" err="1" smtClean="0"/>
                        <a:t>mspaint</a:t>
                      </a:r>
                      <a:endParaRPr lang="zh-TW"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開啟</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執行</a:t>
                      </a:r>
                      <a:r>
                        <a:rPr lang="en-US" altLang="zh-TW"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r>
                        <a:rPr lang="zh-TW" altLang="en-US" b="1" dirty="0" smtClean="0">
                          <a:effectLst>
                            <a:outerShdw blurRad="38100" dist="38100" dir="2700000" algn="tl">
                              <a:srgbClr val="000000">
                                <a:alpha val="43137"/>
                              </a:srgbClr>
                            </a:outerShdw>
                          </a:effectLst>
                        </a:rPr>
                        <a:t>小畫家</a:t>
                      </a:r>
                      <a:r>
                        <a:rPr lang="en-US" altLang="zh-TW"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2"/>
                  </a:ext>
                </a:extLst>
              </a:tr>
              <a:tr h="370840">
                <a:tc>
                  <a:txBody>
                    <a:bodyPr/>
                    <a:lstStyle/>
                    <a:p>
                      <a:r>
                        <a:rPr lang="en-US" altLang="zh-TW" sz="2400" dirty="0" err="1" smtClean="0"/>
                        <a:t>calc</a:t>
                      </a:r>
                      <a:endParaRPr lang="zh-TW"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開啟</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執行</a:t>
                      </a:r>
                      <a:r>
                        <a:rPr lang="en-US" altLang="zh-TW" b="1" dirty="0" smtClean="0">
                          <a:effectLst>
                            <a:outerShdw blurRad="38100" dist="38100" dir="2700000" algn="tl">
                              <a:srgbClr val="000000">
                                <a:alpha val="43137"/>
                              </a:srgbClr>
                            </a:outerShdw>
                          </a:effectLst>
                          <a:latin typeface="新細明體" panose="02020500000000000000" pitchFamily="18" charset="-120"/>
                          <a:ea typeface="+mn-ea"/>
                        </a:rPr>
                        <a:t>【</a:t>
                      </a:r>
                      <a:r>
                        <a:rPr lang="zh-TW" altLang="en-US" b="1" dirty="0" smtClean="0">
                          <a:effectLst>
                            <a:outerShdw blurRad="38100" dist="38100" dir="2700000" algn="tl">
                              <a:srgbClr val="000000">
                                <a:alpha val="43137"/>
                              </a:srgbClr>
                            </a:outerShdw>
                          </a:effectLst>
                        </a:rPr>
                        <a:t>小算盤</a:t>
                      </a:r>
                      <a:r>
                        <a:rPr lang="en-US" altLang="zh-TW" b="1" dirty="0" smtClean="0">
                          <a:effectLst>
                            <a:outerShdw blurRad="38100" dist="38100" dir="2700000" algn="tl">
                              <a:srgbClr val="000000">
                                <a:alpha val="43137"/>
                              </a:srgbClr>
                            </a:outerShdw>
                          </a:effectLst>
                          <a:latin typeface="新細明體" panose="02020500000000000000" pitchFamily="18" charset="-120"/>
                          <a:ea typeface="+mn-ea"/>
                        </a:rPr>
                        <a:t>】</a:t>
                      </a:r>
                      <a:endParaRPr lang="zh-TW" altLang="en-US" b="1" dirty="0" smtClean="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3"/>
                  </a:ext>
                </a:extLst>
              </a:tr>
              <a:tr h="370840">
                <a:tc>
                  <a:txBody>
                    <a:bodyPr/>
                    <a:lstStyle/>
                    <a:p>
                      <a:r>
                        <a:rPr lang="en-US" altLang="zh-TW" sz="2400" dirty="0" smtClean="0"/>
                        <a:t>notepad</a:t>
                      </a:r>
                      <a:endParaRPr lang="zh-TW"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開啟</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執行</a:t>
                      </a:r>
                      <a:r>
                        <a:rPr lang="en-US" altLang="zh-TW" b="1" dirty="0" smtClean="0">
                          <a:effectLst>
                            <a:outerShdw blurRad="38100" dist="38100" dir="2700000" algn="tl">
                              <a:srgbClr val="000000">
                                <a:alpha val="43137"/>
                              </a:srgbClr>
                            </a:outerShdw>
                          </a:effectLst>
                          <a:latin typeface="新細明體" panose="02020500000000000000" pitchFamily="18" charset="-120"/>
                          <a:ea typeface="+mn-ea"/>
                        </a:rPr>
                        <a:t>【</a:t>
                      </a:r>
                      <a:r>
                        <a:rPr lang="zh-TW" altLang="en-US" b="1" dirty="0" smtClean="0">
                          <a:effectLst>
                            <a:outerShdw blurRad="38100" dist="38100" dir="2700000" algn="tl">
                              <a:srgbClr val="000000">
                                <a:alpha val="43137"/>
                              </a:srgbClr>
                            </a:outerShdw>
                          </a:effectLst>
                          <a:latin typeface="+mn-lt"/>
                          <a:ea typeface="+mn-ea"/>
                        </a:rPr>
                        <a:t>記事本</a:t>
                      </a:r>
                      <a:r>
                        <a:rPr lang="en-US" altLang="zh-TW" b="1" dirty="0" smtClean="0">
                          <a:effectLst>
                            <a:outerShdw blurRad="38100" dist="38100" dir="2700000" algn="tl">
                              <a:srgbClr val="000000">
                                <a:alpha val="43137"/>
                              </a:srgbClr>
                            </a:outerShdw>
                          </a:effectLst>
                          <a:latin typeface="新細明體" panose="02020500000000000000" pitchFamily="18" charset="-120"/>
                          <a:ea typeface="+mn-ea"/>
                        </a:rPr>
                        <a:t>】</a:t>
                      </a:r>
                      <a:endParaRPr lang="zh-TW" altLang="en-US" b="1" dirty="0" smtClean="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4"/>
                  </a:ext>
                </a:extLst>
              </a:tr>
              <a:tr h="370840">
                <a:tc>
                  <a:txBody>
                    <a:bodyPr/>
                    <a:lstStyle/>
                    <a:p>
                      <a:r>
                        <a:rPr lang="en-US" altLang="zh-TW" sz="2400" dirty="0" err="1" smtClean="0"/>
                        <a:t>task</a:t>
                      </a:r>
                      <a:r>
                        <a:rPr lang="en-US" altLang="zh-TW" sz="2400" b="1" dirty="0" err="1" smtClean="0">
                          <a:solidFill>
                            <a:srgbClr val="FF0000"/>
                          </a:solidFill>
                          <a:effectLst>
                            <a:outerShdw blurRad="38100" dist="38100" dir="2700000" algn="tl">
                              <a:srgbClr val="000000">
                                <a:alpha val="43137"/>
                              </a:srgbClr>
                            </a:outerShdw>
                          </a:effectLst>
                        </a:rPr>
                        <a:t>mgr</a:t>
                      </a:r>
                      <a:endParaRPr lang="zh-TW" altLang="en-US" sz="2400" b="1" dirty="0">
                        <a:solidFill>
                          <a:srgbClr val="FF0000"/>
                        </a:solidFill>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開啟</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執行</a:t>
                      </a:r>
                      <a:r>
                        <a:rPr lang="en-US" altLang="zh-TW" b="1" dirty="0" smtClean="0">
                          <a:effectLst>
                            <a:outerShdw blurRad="38100" dist="38100" dir="2700000" algn="tl">
                              <a:srgbClr val="000000">
                                <a:alpha val="43137"/>
                              </a:srgbClr>
                            </a:outerShdw>
                          </a:effectLst>
                          <a:latin typeface="新細明體" panose="02020500000000000000" pitchFamily="18" charset="-120"/>
                          <a:ea typeface="+mn-ea"/>
                        </a:rPr>
                        <a:t>【</a:t>
                      </a:r>
                      <a:r>
                        <a:rPr lang="zh-TW" altLang="en-US" b="1" dirty="0" smtClean="0">
                          <a:effectLst>
                            <a:outerShdw blurRad="38100" dist="38100" dir="2700000" algn="tl">
                              <a:srgbClr val="000000">
                                <a:alpha val="43137"/>
                              </a:srgbClr>
                            </a:outerShdw>
                          </a:effectLst>
                          <a:latin typeface="+mn-lt"/>
                          <a:ea typeface="+mn-ea"/>
                        </a:rPr>
                        <a:t>工作管理員</a:t>
                      </a:r>
                      <a:r>
                        <a:rPr lang="en-US" altLang="zh-TW" b="1" dirty="0" smtClean="0">
                          <a:effectLst>
                            <a:outerShdw blurRad="38100" dist="38100" dir="2700000" algn="tl">
                              <a:srgbClr val="000000">
                                <a:alpha val="43137"/>
                              </a:srgbClr>
                            </a:outerShdw>
                          </a:effectLst>
                          <a:latin typeface="新細明體" panose="02020500000000000000" pitchFamily="18" charset="-120"/>
                          <a:ea typeface="+mn-ea"/>
                        </a:rPr>
                        <a:t>】</a:t>
                      </a:r>
                      <a:endParaRPr lang="zh-TW" altLang="en-US" b="1" dirty="0" smtClean="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5"/>
                  </a:ext>
                </a:extLst>
              </a:tr>
              <a:tr h="370840">
                <a:tc>
                  <a:txBody>
                    <a:bodyPr/>
                    <a:lstStyle/>
                    <a:p>
                      <a:r>
                        <a:rPr lang="en-US" altLang="zh-TW" dirty="0" smtClean="0"/>
                        <a:t>…….</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effectLst>
                            <a:outerShdw blurRad="38100" dist="38100" dir="2700000" algn="tl">
                              <a:srgbClr val="000000">
                                <a:alpha val="43137"/>
                              </a:srgbClr>
                            </a:outerShdw>
                          </a:effectLst>
                        </a:rPr>
                        <a:t>還有很多</a:t>
                      </a:r>
                      <a:r>
                        <a:rPr lang="en-US" altLang="zh-TW" sz="1800" b="1" dirty="0" smtClean="0">
                          <a:effectLst>
                            <a:outerShdw blurRad="38100" dist="38100" dir="2700000" algn="tl">
                              <a:srgbClr val="000000">
                                <a:alpha val="43137"/>
                              </a:srgbClr>
                            </a:outerShdw>
                          </a:effectLst>
                        </a:rPr>
                        <a:t>,</a:t>
                      </a:r>
                      <a:r>
                        <a:rPr lang="zh-TW" altLang="en-US" sz="1800" b="1" dirty="0" smtClean="0">
                          <a:effectLst>
                            <a:outerShdw blurRad="38100" dist="38100" dir="2700000" algn="tl">
                              <a:srgbClr val="000000">
                                <a:alpha val="43137"/>
                              </a:srgbClr>
                            </a:outerShdw>
                          </a:effectLst>
                        </a:rPr>
                        <a:t>上網查</a:t>
                      </a:r>
                      <a:r>
                        <a:rPr lang="en-US" altLang="zh-TW" sz="1800" b="1" dirty="0" smtClean="0">
                          <a:effectLst>
                            <a:outerShdw blurRad="38100" dist="38100" dir="2700000" algn="tl">
                              <a:srgbClr val="000000">
                                <a:alpha val="43137"/>
                              </a:srgbClr>
                            </a:outerShdw>
                          </a:effectLst>
                        </a:rPr>
                        <a:t>,</a:t>
                      </a:r>
                      <a:r>
                        <a:rPr lang="zh-TW" altLang="en-US" sz="1800" b="1" dirty="0" smtClean="0">
                          <a:effectLst>
                            <a:outerShdw blurRad="38100" dist="38100" dir="2700000" algn="tl">
                              <a:srgbClr val="000000">
                                <a:alpha val="43137"/>
                              </a:srgbClr>
                            </a:outerShdw>
                          </a:effectLst>
                        </a:rPr>
                        <a:t>當作作業</a:t>
                      </a:r>
                    </a:p>
                  </a:txBody>
                  <a:tcPr/>
                </a:tc>
                <a:extLst>
                  <a:ext uri="{0D108BD9-81ED-4DB2-BD59-A6C34878D82A}">
                    <a16:rowId xmlns:a16="http://schemas.microsoft.com/office/drawing/2014/main" xmlns="" val="10006"/>
                  </a:ext>
                </a:extLst>
              </a:tr>
            </a:tbl>
          </a:graphicData>
        </a:graphic>
      </p:graphicFrame>
      <p:sp>
        <p:nvSpPr>
          <p:cNvPr id="6" name="向右箭號 5"/>
          <p:cNvSpPr/>
          <p:nvPr/>
        </p:nvSpPr>
        <p:spPr>
          <a:xfrm>
            <a:off x="4370508" y="2153652"/>
            <a:ext cx="1744579" cy="807363"/>
          </a:xfrm>
          <a:prstGeom prst="right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err="1" smtClean="0">
                <a:solidFill>
                  <a:schemeClr val="tx1"/>
                </a:solidFill>
                <a:effectLst>
                  <a:outerShdw blurRad="38100" dist="38100" dir="2700000" algn="tl">
                    <a:srgbClr val="000000">
                      <a:alpha val="43137"/>
                    </a:srgbClr>
                  </a:outerShdw>
                </a:effectLst>
              </a:rPr>
              <a:t>winver</a:t>
            </a:r>
            <a:endParaRPr lang="zh-TW" altLang="en-US" sz="3200" b="1" dirty="0">
              <a:solidFill>
                <a:schemeClr val="tx1"/>
              </a:solidFill>
              <a:effectLst>
                <a:outerShdw blurRad="38100" dist="38100" dir="2700000" algn="tl">
                  <a:srgbClr val="000000">
                    <a:alpha val="43137"/>
                  </a:srgbClr>
                </a:outerShdw>
              </a:effectLst>
            </a:endParaRPr>
          </a:p>
        </p:txBody>
      </p:sp>
      <p:sp>
        <p:nvSpPr>
          <p:cNvPr id="3" name="矩形 2"/>
          <p:cNvSpPr/>
          <p:nvPr/>
        </p:nvSpPr>
        <p:spPr>
          <a:xfrm>
            <a:off x="600243" y="2286572"/>
            <a:ext cx="3418304" cy="646331"/>
          </a:xfrm>
          <a:prstGeom prst="rect">
            <a:avLst/>
          </a:prstGeom>
          <a:solidFill>
            <a:schemeClr val="accent6">
              <a:lumMod val="20000"/>
              <a:lumOff val="80000"/>
            </a:schemeClr>
          </a:solidFill>
        </p:spPr>
        <p:txBody>
          <a:bodyPr wrap="square">
            <a:spAutoFit/>
          </a:bodyPr>
          <a:lstStyle/>
          <a:p>
            <a:r>
              <a:rPr lang="en-US" altLang="zh-TW" b="1" dirty="0">
                <a:effectLst>
                  <a:outerShdw blurRad="38100" dist="38100" dir="2700000" algn="tl">
                    <a:srgbClr val="000000">
                      <a:alpha val="43137"/>
                    </a:srgbClr>
                  </a:outerShdw>
                </a:effectLst>
                <a:sym typeface="Wingdings" panose="05000000000000000000" pitchFamily="2" charset="2"/>
              </a:rPr>
              <a:t>cd </a:t>
            </a:r>
            <a:r>
              <a:rPr lang="en-US" altLang="zh-TW" b="1" dirty="0">
                <a:effectLst>
                  <a:outerShdw blurRad="38100" dist="38100" dir="2700000" algn="tl">
                    <a:srgbClr val="000000">
                      <a:alpha val="43137"/>
                    </a:srgbClr>
                  </a:outerShdw>
                </a:effectLst>
              </a:rPr>
              <a:t>c:\Windows\System32</a:t>
            </a:r>
            <a:r>
              <a:rPr lang="en-US" altLang="zh-TW" b="1" dirty="0">
                <a:effectLst>
                  <a:outerShdw blurRad="38100" dist="38100" dir="2700000" algn="tl">
                    <a:srgbClr val="000000">
                      <a:alpha val="43137"/>
                    </a:srgbClr>
                  </a:outerShdw>
                </a:effectLst>
                <a:sym typeface="Wingdings" panose="05000000000000000000" pitchFamily="2" charset="2"/>
              </a:rPr>
              <a:t/>
            </a:r>
            <a:br>
              <a:rPr lang="en-US" altLang="zh-TW" b="1" dirty="0">
                <a:effectLst>
                  <a:outerShdw blurRad="38100" dist="38100" dir="2700000" algn="tl">
                    <a:srgbClr val="000000">
                      <a:alpha val="43137"/>
                    </a:srgbClr>
                  </a:outerShdw>
                </a:effectLst>
                <a:sym typeface="Wingdings" panose="05000000000000000000" pitchFamily="2" charset="2"/>
              </a:rPr>
            </a:br>
            <a:r>
              <a:rPr lang="en-US" altLang="zh-TW" b="1" dirty="0" err="1" smtClean="0">
                <a:effectLst>
                  <a:outerShdw blurRad="38100" dist="38100" dir="2700000" algn="tl">
                    <a:srgbClr val="000000">
                      <a:alpha val="43137"/>
                    </a:srgbClr>
                  </a:outerShdw>
                </a:effectLst>
              </a:rPr>
              <a:t>dir</a:t>
            </a:r>
            <a:r>
              <a:rPr lang="en-US" altLang="zh-TW" b="1" dirty="0" smtClean="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a:t>
            </a:r>
            <a:r>
              <a:rPr lang="en-US" altLang="zh-TW" b="1" dirty="0" smtClean="0">
                <a:effectLst>
                  <a:outerShdw blurRad="38100" dist="38100" dir="2700000" algn="tl">
                    <a:srgbClr val="000000">
                      <a:alpha val="43137"/>
                    </a:srgbClr>
                  </a:outerShdw>
                </a:effectLst>
              </a:rPr>
              <a:t>exe</a:t>
            </a:r>
            <a:endParaRPr lang="zh-TW" altLang="en-US" b="1" dirty="0">
              <a:effectLst>
                <a:outerShdw blurRad="38100" dist="38100" dir="2700000" algn="tl">
                  <a:srgbClr val="000000">
                    <a:alpha val="43137"/>
                  </a:srgbClr>
                </a:outerShdw>
              </a:effectLst>
            </a:endParaRPr>
          </a:p>
        </p:txBody>
      </p:sp>
      <p:sp>
        <p:nvSpPr>
          <p:cNvPr id="7" name="矩形 6"/>
          <p:cNvSpPr/>
          <p:nvPr/>
        </p:nvSpPr>
        <p:spPr>
          <a:xfrm>
            <a:off x="478591" y="1744478"/>
            <a:ext cx="1800493" cy="369332"/>
          </a:xfrm>
          <a:prstGeom prst="rect">
            <a:avLst/>
          </a:prstGeom>
        </p:spPr>
        <p:txBody>
          <a:bodyPr wrap="none">
            <a:spAutoFit/>
          </a:bodyPr>
          <a:lstStyle/>
          <a:p>
            <a:r>
              <a:rPr lang="zh-TW" altLang="en-US" dirty="0"/>
              <a:t>看看有多少指令</a:t>
            </a:r>
          </a:p>
        </p:txBody>
      </p:sp>
      <p:sp>
        <p:nvSpPr>
          <p:cNvPr id="8" name="投影片編號版面配置區 7"/>
          <p:cNvSpPr>
            <a:spLocks noGrp="1"/>
          </p:cNvSpPr>
          <p:nvPr>
            <p:ph type="sldNum" sz="quarter" idx="12"/>
          </p:nvPr>
        </p:nvSpPr>
        <p:spPr/>
        <p:txBody>
          <a:bodyPr/>
          <a:lstStyle/>
          <a:p>
            <a:fld id="{B0DED505-F167-4564-ACED-9064B8F88B29}" type="slidenum">
              <a:rPr lang="zh-TW" altLang="en-US" smtClean="0"/>
              <a:t>86</a:t>
            </a:fld>
            <a:endParaRPr lang="zh-TW" altLang="en-US"/>
          </a:p>
        </p:txBody>
      </p:sp>
    </p:spTree>
    <p:extLst>
      <p:ext uri="{BB962C8B-B14F-4D97-AF65-F5344CB8AC3E}">
        <p14:creationId xmlns:p14="http://schemas.microsoft.com/office/powerpoint/2010/main" val="10442430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526" y="280904"/>
            <a:ext cx="10515600" cy="1325563"/>
          </a:xfrm>
        </p:spPr>
        <p:txBody>
          <a:bodyPr/>
          <a:lstStyle/>
          <a:p>
            <a:r>
              <a:rPr lang="zh-TW" altLang="en-US" dirty="0" smtClean="0"/>
              <a:t>當然要了解</a:t>
            </a:r>
            <a:r>
              <a:rPr lang="en-US" altLang="zh-TW" dirty="0" smtClean="0"/>
              <a:t/>
            </a:r>
            <a:br>
              <a:rPr lang="en-US" altLang="zh-TW" dirty="0" smtClean="0"/>
            </a:br>
            <a:r>
              <a:rPr lang="en-US" altLang="zh-TW" dirty="0" smtClean="0"/>
              <a:t>Windows</a:t>
            </a:r>
            <a:r>
              <a:rPr lang="zh-TW" altLang="en-US" dirty="0" smtClean="0"/>
              <a:t>常用的網路指令</a:t>
            </a:r>
            <a:endParaRPr lang="zh-TW" altLang="en-US" dirty="0"/>
          </a:p>
        </p:txBody>
      </p:sp>
      <p:graphicFrame>
        <p:nvGraphicFramePr>
          <p:cNvPr id="4" name="內容版面配置區 3"/>
          <p:cNvGraphicFramePr>
            <a:graphicFrameLocks noGrp="1"/>
          </p:cNvGraphicFramePr>
          <p:nvPr>
            <p:ph idx="1"/>
          </p:nvPr>
        </p:nvGraphicFramePr>
        <p:xfrm>
          <a:off x="417096" y="2294857"/>
          <a:ext cx="5213684" cy="2966720"/>
        </p:xfrm>
        <a:graphic>
          <a:graphicData uri="http://schemas.openxmlformats.org/drawingml/2006/table">
            <a:tbl>
              <a:tblPr firstRow="1" bandRow="1">
                <a:tableStyleId>{5C22544A-7EE6-4342-B048-85BDC9FD1C3A}</a:tableStyleId>
              </a:tblPr>
              <a:tblGrid>
                <a:gridCol w="1255295">
                  <a:extLst>
                    <a:ext uri="{9D8B030D-6E8A-4147-A177-3AD203B41FA5}">
                      <a16:colId xmlns:a16="http://schemas.microsoft.com/office/drawing/2014/main" xmlns="" val="20000"/>
                    </a:ext>
                  </a:extLst>
                </a:gridCol>
                <a:gridCol w="3958389">
                  <a:extLst>
                    <a:ext uri="{9D8B030D-6E8A-4147-A177-3AD203B41FA5}">
                      <a16:colId xmlns:a16="http://schemas.microsoft.com/office/drawing/2014/main" xmlns="" val="20001"/>
                    </a:ext>
                  </a:extLst>
                </a:gridCol>
              </a:tblGrid>
              <a:tr h="370840">
                <a:tc>
                  <a:txBody>
                    <a:bodyPr/>
                    <a:lstStyle/>
                    <a:p>
                      <a:r>
                        <a:rPr lang="zh-TW" altLang="en-US" dirty="0" smtClean="0"/>
                        <a:t>指令</a:t>
                      </a:r>
                      <a:endParaRPr lang="zh-TW" altLang="en-US" dirty="0"/>
                    </a:p>
                  </a:txBody>
                  <a:tcPr/>
                </a:tc>
                <a:tc>
                  <a:txBody>
                    <a:bodyPr/>
                    <a:lstStyle/>
                    <a:p>
                      <a:r>
                        <a:rPr lang="zh-TW" altLang="en-US" dirty="0" smtClean="0"/>
                        <a:t>功能</a:t>
                      </a:r>
                      <a:endParaRPr lang="zh-TW" altLang="en-US" dirty="0"/>
                    </a:p>
                  </a:txBody>
                  <a:tcPr/>
                </a:tc>
                <a:extLst>
                  <a:ext uri="{0D108BD9-81ED-4DB2-BD59-A6C34878D82A}">
                    <a16:rowId xmlns:a16="http://schemas.microsoft.com/office/drawing/2014/main" xmlns="" val="10000"/>
                  </a:ext>
                </a:extLst>
              </a:tr>
              <a:tr h="370840">
                <a:tc>
                  <a:txBody>
                    <a:bodyPr/>
                    <a:lstStyle/>
                    <a:p>
                      <a:r>
                        <a:rPr lang="en-US" altLang="zh-TW" b="1" dirty="0" smtClean="0">
                          <a:effectLst>
                            <a:outerShdw blurRad="38100" dist="38100" dir="2700000" algn="tl">
                              <a:srgbClr val="000000">
                                <a:alpha val="43137"/>
                              </a:srgbClr>
                            </a:outerShdw>
                          </a:effectLst>
                        </a:rPr>
                        <a:t>hostname</a:t>
                      </a:r>
                      <a:endParaRPr lang="zh-TW" altLang="en-US" b="1"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顯示</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查看</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本地主機名稱</a:t>
                      </a:r>
                    </a:p>
                  </a:txBody>
                  <a:tcPr/>
                </a:tc>
                <a:extLst>
                  <a:ext uri="{0D108BD9-81ED-4DB2-BD59-A6C34878D82A}">
                    <a16:rowId xmlns:a16="http://schemas.microsoft.com/office/drawing/2014/main" xmlns="" val="10001"/>
                  </a:ext>
                </a:extLst>
              </a:tr>
              <a:tr h="370840">
                <a:tc>
                  <a:txBody>
                    <a:bodyPr/>
                    <a:lstStyle/>
                    <a:p>
                      <a:r>
                        <a:rPr lang="en-US" altLang="zh-TW" b="1" dirty="0" smtClean="0">
                          <a:effectLst>
                            <a:outerShdw blurRad="38100" dist="38100" dir="2700000" algn="tl">
                              <a:srgbClr val="000000">
                                <a:alpha val="43137"/>
                              </a:srgbClr>
                            </a:outerShdw>
                          </a:effectLst>
                        </a:rPr>
                        <a:t>ipconfig</a:t>
                      </a:r>
                      <a:endParaRPr lang="zh-TW" altLang="en-US" b="1" dirty="0">
                        <a:effectLst>
                          <a:outerShdw blurRad="38100" dist="38100" dir="2700000" algn="tl">
                            <a:srgbClr val="000000">
                              <a:alpha val="43137"/>
                            </a:srgbClr>
                          </a:outerShdw>
                        </a:effectLst>
                      </a:endParaRPr>
                    </a:p>
                  </a:txBody>
                  <a:tcPr/>
                </a:tc>
                <a:tc>
                  <a:txBody>
                    <a:bodyPr/>
                    <a:lstStyle/>
                    <a:p>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顯示</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查看</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本地</a:t>
                      </a:r>
                      <a:r>
                        <a:rPr lang="en-US" altLang="zh-TW" sz="1400" b="1" dirty="0" err="1" smtClean="0">
                          <a:effectLst>
                            <a:outerShdw blurRad="38100" dist="38100" dir="2700000" algn="tl">
                              <a:srgbClr val="000000">
                                <a:alpha val="43137"/>
                              </a:srgbClr>
                            </a:outerShdw>
                          </a:effectLst>
                        </a:rPr>
                        <a:t>ip</a:t>
                      </a:r>
                      <a:r>
                        <a:rPr lang="zh-TW" altLang="en-US" sz="1400" b="1" dirty="0" smtClean="0">
                          <a:effectLst>
                            <a:outerShdw blurRad="38100" dist="38100" dir="2700000" algn="tl">
                              <a:srgbClr val="000000">
                                <a:alpha val="43137"/>
                              </a:srgbClr>
                            </a:outerShdw>
                          </a:effectLst>
                        </a:rPr>
                        <a:t>地址</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2"/>
                  </a:ext>
                </a:extLst>
              </a:tr>
              <a:tr h="370840">
                <a:tc>
                  <a:txBody>
                    <a:bodyPr/>
                    <a:lstStyle/>
                    <a:p>
                      <a:r>
                        <a:rPr lang="en-US" altLang="zh-TW" b="1" dirty="0" err="1" smtClean="0">
                          <a:effectLst>
                            <a:outerShdw blurRad="38100" dist="38100" dir="2700000" algn="tl">
                              <a:srgbClr val="000000">
                                <a:alpha val="43137"/>
                              </a:srgbClr>
                            </a:outerShdw>
                          </a:effectLst>
                        </a:rPr>
                        <a:t>netstat</a:t>
                      </a:r>
                      <a:endParaRPr lang="zh-TW" altLang="en-US" b="1" dirty="0">
                        <a:effectLst>
                          <a:outerShdw blurRad="38100" dist="38100" dir="2700000" algn="tl">
                            <a:srgbClr val="000000">
                              <a:alpha val="43137"/>
                            </a:srgbClr>
                          </a:outerShdw>
                        </a:effectLst>
                      </a:endParaRPr>
                    </a:p>
                  </a:txBody>
                  <a:tcPr>
                    <a:solidFill>
                      <a:srgbClr val="FFFF00"/>
                    </a:solidFill>
                  </a:tcPr>
                </a:tc>
                <a:tc>
                  <a:txBody>
                    <a:bodyPr/>
                    <a:lstStyle/>
                    <a:p>
                      <a:r>
                        <a:rPr lang="zh-TW" altLang="en-US" sz="1400" b="1" dirty="0" smtClean="0">
                          <a:effectLst>
                            <a:outerShdw blurRad="38100" dist="38100" dir="2700000" algn="tl">
                              <a:srgbClr val="000000">
                                <a:alpha val="43137"/>
                              </a:srgbClr>
                            </a:outerShdw>
                          </a:effectLst>
                        </a:rPr>
                        <a:t>顯示通訊協定統計資料和目前的</a:t>
                      </a:r>
                      <a:r>
                        <a:rPr lang="en-US" altLang="zh-TW" sz="1400" b="1" dirty="0" smtClean="0">
                          <a:effectLst>
                            <a:outerShdw blurRad="38100" dist="38100" dir="2700000" algn="tl">
                              <a:srgbClr val="000000">
                                <a:alpha val="43137"/>
                              </a:srgbClr>
                            </a:outerShdw>
                          </a:effectLst>
                        </a:rPr>
                        <a:t>TCP/IP</a:t>
                      </a:r>
                      <a:r>
                        <a:rPr lang="zh-TW" altLang="en-US" sz="1400" b="1" dirty="0" smtClean="0">
                          <a:effectLst>
                            <a:outerShdw blurRad="38100" dist="38100" dir="2700000" algn="tl">
                              <a:srgbClr val="000000">
                                <a:alpha val="43137"/>
                              </a:srgbClr>
                            </a:outerShdw>
                          </a:effectLst>
                        </a:rPr>
                        <a:t>網路連線</a:t>
                      </a:r>
                      <a:endParaRPr lang="zh-TW" altLang="en-US" sz="1400" b="1" dirty="0">
                        <a:effectLst>
                          <a:outerShdw blurRad="38100" dist="38100" dir="2700000" algn="tl">
                            <a:srgbClr val="000000">
                              <a:alpha val="43137"/>
                            </a:srgbClr>
                          </a:outerShdw>
                        </a:effectLst>
                      </a:endParaRPr>
                    </a:p>
                  </a:txBody>
                  <a:tcPr>
                    <a:solidFill>
                      <a:srgbClr val="FFFF00"/>
                    </a:solidFill>
                  </a:tcPr>
                </a:tc>
                <a:extLst>
                  <a:ext uri="{0D108BD9-81ED-4DB2-BD59-A6C34878D82A}">
                    <a16:rowId xmlns:a16="http://schemas.microsoft.com/office/drawing/2014/main" xmlns="" val="10003"/>
                  </a:ext>
                </a:extLst>
              </a:tr>
              <a:tr h="370840">
                <a:tc>
                  <a:txBody>
                    <a:bodyPr/>
                    <a:lstStyle/>
                    <a:p>
                      <a:r>
                        <a:rPr lang="en-US" altLang="zh-TW" b="1" dirty="0" err="1" smtClean="0">
                          <a:effectLst>
                            <a:outerShdw blurRad="38100" dist="38100" dir="2700000" algn="tl">
                              <a:srgbClr val="000000">
                                <a:alpha val="43137"/>
                              </a:srgbClr>
                            </a:outerShdw>
                          </a:effectLst>
                        </a:rPr>
                        <a:t>nslookup</a:t>
                      </a:r>
                      <a:endParaRPr lang="zh-TW" altLang="en-US"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透過</a:t>
                      </a:r>
                      <a:r>
                        <a:rPr lang="en-US" altLang="zh-TW" sz="1400" b="1" dirty="0" smtClean="0">
                          <a:effectLst>
                            <a:outerShdw blurRad="38100" dist="38100" dir="2700000" algn="tl">
                              <a:srgbClr val="000000">
                                <a:alpha val="43137"/>
                              </a:srgbClr>
                            </a:outerShdw>
                          </a:effectLst>
                        </a:rPr>
                        <a:t>DNS</a:t>
                      </a:r>
                      <a:r>
                        <a:rPr lang="zh-TW" altLang="en-US" sz="1400" b="1" dirty="0" smtClean="0">
                          <a:effectLst>
                            <a:outerShdw blurRad="38100" dist="38100" dir="2700000" algn="tl">
                              <a:srgbClr val="000000">
                                <a:alpha val="43137"/>
                              </a:srgbClr>
                            </a:outerShdw>
                          </a:effectLst>
                        </a:rPr>
                        <a:t>查詢主機</a:t>
                      </a:r>
                      <a:r>
                        <a:rPr lang="en-US" altLang="zh-TW" sz="1400" b="1" dirty="0" err="1" smtClean="0">
                          <a:effectLst>
                            <a:outerShdw blurRad="38100" dist="38100" dir="2700000" algn="tl">
                              <a:srgbClr val="000000">
                                <a:alpha val="43137"/>
                              </a:srgbClr>
                            </a:outerShdw>
                          </a:effectLst>
                        </a:rPr>
                        <a:t>ip</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4"/>
                  </a:ext>
                </a:extLst>
              </a:tr>
              <a:tr h="370840">
                <a:tc>
                  <a:txBody>
                    <a:bodyPr/>
                    <a:lstStyle/>
                    <a:p>
                      <a:r>
                        <a:rPr lang="en-US" altLang="zh-TW" b="1" dirty="0" smtClean="0">
                          <a:effectLst>
                            <a:outerShdw blurRad="38100" dist="38100" dir="2700000" algn="tl">
                              <a:srgbClr val="000000">
                                <a:alpha val="43137"/>
                              </a:srgbClr>
                            </a:outerShdw>
                          </a:effectLst>
                        </a:rPr>
                        <a:t>ping</a:t>
                      </a:r>
                      <a:endParaRPr lang="zh-TW" altLang="en-US"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察看遠方主機</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5"/>
                  </a:ext>
                </a:extLst>
              </a:tr>
              <a:tr h="370840">
                <a:tc>
                  <a:txBody>
                    <a:bodyPr/>
                    <a:lstStyle/>
                    <a:p>
                      <a:r>
                        <a:rPr lang="en-US" altLang="zh-TW" b="1" dirty="0" err="1" smtClean="0">
                          <a:effectLst>
                            <a:outerShdw blurRad="38100" dist="38100" dir="2700000" algn="tl">
                              <a:srgbClr val="000000">
                                <a:alpha val="43137"/>
                              </a:srgbClr>
                            </a:outerShdw>
                          </a:effectLst>
                        </a:rPr>
                        <a:t>tracert</a:t>
                      </a:r>
                      <a:endParaRPr lang="zh-TW" altLang="en-US"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 追蹤連線路徑</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6"/>
                  </a:ext>
                </a:extLst>
              </a:tr>
              <a:tr h="370840">
                <a:tc>
                  <a:txBody>
                    <a:bodyPr/>
                    <a:lstStyle/>
                    <a:p>
                      <a:r>
                        <a:rPr lang="en-US" altLang="zh-TW" b="1" dirty="0" smtClean="0">
                          <a:effectLst>
                            <a:outerShdw blurRad="38100" dist="38100" dir="2700000" algn="tl">
                              <a:srgbClr val="000000">
                                <a:alpha val="43137"/>
                              </a:srgbClr>
                            </a:outerShdw>
                          </a:effectLst>
                        </a:rPr>
                        <a:t>net</a:t>
                      </a:r>
                      <a:endParaRPr lang="zh-TW" altLang="en-US" b="1" dirty="0">
                        <a:effectLst>
                          <a:outerShdw blurRad="38100" dist="38100" dir="2700000" algn="tl">
                            <a:srgbClr val="000000">
                              <a:alpha val="43137"/>
                            </a:srgbClr>
                          </a:outerShdw>
                        </a:effectLst>
                      </a:endParaRPr>
                    </a:p>
                  </a:txBody>
                  <a:tcPr>
                    <a:solidFill>
                      <a:srgbClr val="FFFF00"/>
                    </a:solidFill>
                  </a:tcPr>
                </a:tc>
                <a:tc>
                  <a:txBody>
                    <a:bodyPr/>
                    <a:lstStyle/>
                    <a:p>
                      <a:r>
                        <a:rPr lang="en-US" altLang="zh-TW" sz="1400" b="1" dirty="0" smtClean="0">
                          <a:effectLst>
                            <a:outerShdw blurRad="38100" dist="38100" dir="2700000" algn="tl">
                              <a:srgbClr val="000000">
                                <a:alpha val="43137"/>
                              </a:srgbClr>
                            </a:outerShdw>
                          </a:effectLst>
                        </a:rPr>
                        <a:t>see</a:t>
                      </a:r>
                      <a:r>
                        <a:rPr lang="zh-TW" altLang="en-US" sz="1400" b="1" dirty="0" smtClean="0">
                          <a:effectLst>
                            <a:outerShdw blurRad="38100" dist="38100" dir="2700000" algn="tl">
                              <a:srgbClr val="000000">
                                <a:alpha val="43137"/>
                              </a:srgbClr>
                            </a:outerShdw>
                          </a:effectLst>
                        </a:rPr>
                        <a:t>下頁簡報</a:t>
                      </a:r>
                      <a:endParaRPr lang="zh-TW" altLang="en-US" sz="1400" b="1" dirty="0">
                        <a:effectLst>
                          <a:outerShdw blurRad="38100" dist="38100" dir="2700000" algn="tl">
                            <a:srgbClr val="000000">
                              <a:alpha val="43137"/>
                            </a:srgbClr>
                          </a:outerShdw>
                        </a:effectLst>
                      </a:endParaRPr>
                    </a:p>
                  </a:txBody>
                  <a:tcPr>
                    <a:solidFill>
                      <a:srgbClr val="FFFF00"/>
                    </a:solidFill>
                  </a:tcPr>
                </a:tc>
                <a:extLst>
                  <a:ext uri="{0D108BD9-81ED-4DB2-BD59-A6C34878D82A}">
                    <a16:rowId xmlns:a16="http://schemas.microsoft.com/office/drawing/2014/main" xmlns="" val="10007"/>
                  </a:ext>
                </a:extLst>
              </a:tr>
            </a:tbl>
          </a:graphicData>
        </a:graphic>
      </p:graphicFrame>
      <p:pic>
        <p:nvPicPr>
          <p:cNvPr id="5" name="圖片 4"/>
          <p:cNvPicPr>
            <a:picLocks noChangeAspect="1"/>
          </p:cNvPicPr>
          <p:nvPr/>
        </p:nvPicPr>
        <p:blipFill rotWithShape="1">
          <a:blip r:embed="rId2"/>
          <a:srcRect l="1178" t="16830" r="4039" b="7188"/>
          <a:stretch/>
        </p:blipFill>
        <p:spPr>
          <a:xfrm>
            <a:off x="5860129" y="1606467"/>
            <a:ext cx="6087229" cy="4926680"/>
          </a:xfrm>
          <a:prstGeom prst="rect">
            <a:avLst/>
          </a:prstGeom>
        </p:spPr>
      </p:pic>
      <p:sp>
        <p:nvSpPr>
          <p:cNvPr id="3" name="投影片編號版面配置區 2"/>
          <p:cNvSpPr>
            <a:spLocks noGrp="1"/>
          </p:cNvSpPr>
          <p:nvPr>
            <p:ph type="sldNum" sz="quarter" idx="12"/>
          </p:nvPr>
        </p:nvSpPr>
        <p:spPr/>
        <p:txBody>
          <a:bodyPr/>
          <a:lstStyle/>
          <a:p>
            <a:fld id="{B0DED505-F167-4564-ACED-9064B8F88B29}" type="slidenum">
              <a:rPr lang="zh-TW" altLang="en-US" smtClean="0"/>
              <a:t>87</a:t>
            </a:fld>
            <a:endParaRPr lang="zh-TW" altLang="en-US"/>
          </a:p>
        </p:txBody>
      </p:sp>
    </p:spTree>
    <p:extLst>
      <p:ext uri="{BB962C8B-B14F-4D97-AF65-F5344CB8AC3E}">
        <p14:creationId xmlns:p14="http://schemas.microsoft.com/office/powerpoint/2010/main" val="150623554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9391" y="50256"/>
            <a:ext cx="2314074" cy="1325563"/>
          </a:xfrm>
        </p:spPr>
        <p:txBody>
          <a:bodyPr/>
          <a:lstStyle/>
          <a:p>
            <a:r>
              <a:rPr lang="en-US" altLang="zh-TW" dirty="0" smtClean="0"/>
              <a:t>net</a:t>
            </a:r>
            <a:r>
              <a:rPr lang="zh-TW" altLang="en-US" dirty="0" smtClean="0"/>
              <a:t>指令</a:t>
            </a:r>
            <a:endParaRPr lang="zh-TW" altLang="en-US" dirty="0"/>
          </a:p>
        </p:txBody>
      </p:sp>
      <p:pic>
        <p:nvPicPr>
          <p:cNvPr id="6" name="圖片 5"/>
          <p:cNvPicPr>
            <a:picLocks noChangeAspect="1"/>
          </p:cNvPicPr>
          <p:nvPr/>
        </p:nvPicPr>
        <p:blipFill rotWithShape="1">
          <a:blip r:embed="rId2"/>
          <a:srcRect b="17917"/>
          <a:stretch/>
        </p:blipFill>
        <p:spPr>
          <a:xfrm>
            <a:off x="6318584" y="1106093"/>
            <a:ext cx="5846932" cy="1874093"/>
          </a:xfrm>
          <a:prstGeom prst="rect">
            <a:avLst/>
          </a:prstGeom>
        </p:spPr>
      </p:pic>
      <p:graphicFrame>
        <p:nvGraphicFramePr>
          <p:cNvPr id="7" name="表格 6"/>
          <p:cNvGraphicFramePr>
            <a:graphicFrameLocks noGrp="1"/>
          </p:cNvGraphicFramePr>
          <p:nvPr/>
        </p:nvGraphicFramePr>
        <p:xfrm>
          <a:off x="443164" y="2043140"/>
          <a:ext cx="5789193" cy="4226560"/>
        </p:xfrm>
        <a:graphic>
          <a:graphicData uri="http://schemas.openxmlformats.org/drawingml/2006/table">
            <a:tbl>
              <a:tblPr firstRow="1" bandRow="1">
                <a:tableStyleId>{5C22544A-7EE6-4342-B048-85BDC9FD1C3A}</a:tableStyleId>
              </a:tblPr>
              <a:tblGrid>
                <a:gridCol w="1590173">
                  <a:extLst>
                    <a:ext uri="{9D8B030D-6E8A-4147-A177-3AD203B41FA5}">
                      <a16:colId xmlns:a16="http://schemas.microsoft.com/office/drawing/2014/main" xmlns="" val="20000"/>
                    </a:ext>
                  </a:extLst>
                </a:gridCol>
                <a:gridCol w="4199020">
                  <a:extLst>
                    <a:ext uri="{9D8B030D-6E8A-4147-A177-3AD203B41FA5}">
                      <a16:colId xmlns:a16="http://schemas.microsoft.com/office/drawing/2014/main" xmlns="" val="20001"/>
                    </a:ext>
                  </a:extLst>
                </a:gridCol>
              </a:tblGrid>
              <a:tr h="370840">
                <a:tc>
                  <a:txBody>
                    <a:bodyPr/>
                    <a:lstStyle/>
                    <a:p>
                      <a:r>
                        <a:rPr lang="zh-TW" altLang="en-US" sz="1800" b="1" dirty="0" smtClean="0">
                          <a:effectLst>
                            <a:outerShdw blurRad="38100" dist="38100" dir="2700000" algn="tl">
                              <a:srgbClr val="000000">
                                <a:alpha val="43137"/>
                              </a:srgbClr>
                            </a:outerShdw>
                          </a:effectLst>
                        </a:rPr>
                        <a:t>指令</a:t>
                      </a:r>
                      <a:endParaRPr lang="zh-TW" altLang="en-US" dirty="0"/>
                    </a:p>
                  </a:txBody>
                  <a:tcPr/>
                </a:tc>
                <a:tc>
                  <a:txBody>
                    <a:bodyPr/>
                    <a:lstStyle/>
                    <a:p>
                      <a:r>
                        <a:rPr lang="zh-TW" altLang="en-US" dirty="0" smtClean="0"/>
                        <a:t>功能</a:t>
                      </a:r>
                      <a:endParaRPr lang="zh-TW" altLang="en-US" dirty="0"/>
                    </a:p>
                  </a:txBody>
                  <a:tcPr/>
                </a:tc>
                <a:extLst>
                  <a:ext uri="{0D108BD9-81ED-4DB2-BD59-A6C34878D82A}">
                    <a16:rowId xmlns:a16="http://schemas.microsoft.com/office/drawing/2014/main" xmlns="" val="10000"/>
                  </a:ext>
                </a:extLst>
              </a:tr>
              <a:tr h="370840">
                <a:tc>
                  <a:txBody>
                    <a:bodyPr/>
                    <a:lstStyle/>
                    <a:p>
                      <a:r>
                        <a:rPr lang="en-US" altLang="zh-TW" sz="1400" b="1" dirty="0" smtClean="0">
                          <a:effectLst>
                            <a:outerShdw blurRad="38100" dist="38100" dir="2700000" algn="tl">
                              <a:srgbClr val="000000">
                                <a:alpha val="43137"/>
                              </a:srgbClr>
                            </a:outerShdw>
                          </a:effectLst>
                        </a:rPr>
                        <a:t>NET VIEW</a:t>
                      </a:r>
                      <a:endParaRPr lang="zh-TW" altLang="en-US" sz="1400" b="1" dirty="0">
                        <a:effectLst>
                          <a:outerShdw blurRad="38100" dist="38100" dir="2700000" algn="tl">
                            <a:srgbClr val="000000">
                              <a:alpha val="43137"/>
                            </a:srgbClr>
                          </a:outerShdw>
                        </a:effectLst>
                      </a:endParaRPr>
                    </a:p>
                  </a:txBody>
                  <a:tcPr>
                    <a:solidFill>
                      <a:srgbClr val="FFFF00"/>
                    </a:solidFill>
                  </a:tcPr>
                </a:tc>
                <a:tc>
                  <a:txBody>
                    <a:bodyPr/>
                    <a:lstStyle/>
                    <a:p>
                      <a:r>
                        <a:rPr lang="zh-TW" altLang="en-US" sz="1400" b="1" dirty="0" smtClean="0">
                          <a:effectLst>
                            <a:outerShdw blurRad="38100" dist="38100" dir="2700000" algn="tl">
                              <a:srgbClr val="000000">
                                <a:alpha val="43137"/>
                              </a:srgbClr>
                            </a:outerShdw>
                          </a:effectLst>
                        </a:rPr>
                        <a:t>顯示電腦列表或指定電腦的共用資源列表</a:t>
                      </a:r>
                      <a:endParaRPr lang="zh-TW" altLang="en-US" sz="1400" b="1" dirty="0">
                        <a:effectLst>
                          <a:outerShdw blurRad="38100" dist="38100" dir="2700000" algn="tl">
                            <a:srgbClr val="000000">
                              <a:alpha val="43137"/>
                            </a:srgbClr>
                          </a:outerShdw>
                        </a:effectLst>
                      </a:endParaRPr>
                    </a:p>
                  </a:txBody>
                  <a:tcPr>
                    <a:solidFill>
                      <a:srgbClr val="FFFF00"/>
                    </a:solidFill>
                  </a:tcPr>
                </a:tc>
                <a:extLst>
                  <a:ext uri="{0D108BD9-81ED-4DB2-BD59-A6C34878D82A}">
                    <a16:rowId xmlns:a16="http://schemas.microsoft.com/office/drawing/2014/main" xmlns="" val="10001"/>
                  </a:ext>
                </a:extLst>
              </a:tr>
              <a:tr h="370840">
                <a:tc>
                  <a:txBody>
                    <a:bodyPr/>
                    <a:lstStyle/>
                    <a:p>
                      <a:r>
                        <a:rPr lang="en-US" altLang="zh-TW" sz="1400" b="1" dirty="0" smtClean="0">
                          <a:effectLst>
                            <a:outerShdw blurRad="38100" dist="38100" dir="2700000" algn="tl">
                              <a:srgbClr val="000000">
                                <a:alpha val="43137"/>
                              </a:srgbClr>
                            </a:outerShdw>
                          </a:effectLst>
                        </a:rPr>
                        <a:t>NET USER</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使用者帳號相關指令</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2"/>
                  </a:ext>
                </a:extLst>
              </a:tr>
              <a:tr h="370840">
                <a:tc>
                  <a:txBody>
                    <a:bodyPr/>
                    <a:lstStyle/>
                    <a:p>
                      <a:r>
                        <a:rPr lang="en-US" altLang="zh-TW" sz="1400" b="1" dirty="0" smtClean="0">
                          <a:effectLst>
                            <a:outerShdw blurRad="38100" dist="38100" dir="2700000" algn="tl">
                              <a:srgbClr val="000000">
                                <a:alpha val="43137"/>
                              </a:srgbClr>
                            </a:outerShdw>
                          </a:effectLst>
                        </a:rPr>
                        <a:t>NET USE</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連接電腦或斷絕電腦與共用資源的連接，或顯示電腦的連接資訊</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3"/>
                  </a:ext>
                </a:extLst>
              </a:tr>
              <a:tr h="370840">
                <a:tc>
                  <a:txBody>
                    <a:bodyPr/>
                    <a:lstStyle/>
                    <a:p>
                      <a:r>
                        <a:rPr lang="en-US" altLang="zh-TW" sz="1400" b="1" dirty="0" smtClean="0">
                          <a:effectLst>
                            <a:outerShdw blurRad="38100" dist="38100" dir="2700000" algn="tl">
                              <a:srgbClr val="000000">
                                <a:alpha val="43137"/>
                              </a:srgbClr>
                            </a:outerShdw>
                          </a:effectLst>
                        </a:rPr>
                        <a:t>net share</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創建、刪除或顯示共用資源</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4"/>
                  </a:ext>
                </a:extLst>
              </a:tr>
              <a:tr h="370840">
                <a:tc>
                  <a:txBody>
                    <a:bodyPr/>
                    <a:lstStyle/>
                    <a:p>
                      <a:r>
                        <a:rPr lang="en-US" altLang="zh-TW" sz="1400" b="1" dirty="0" smtClean="0">
                          <a:effectLst>
                            <a:outerShdw blurRad="38100" dist="38100" dir="2700000" algn="tl">
                              <a:srgbClr val="000000">
                                <a:alpha val="43137"/>
                              </a:srgbClr>
                            </a:outerShdw>
                          </a:effectLst>
                        </a:rPr>
                        <a:t>net session</a:t>
                      </a:r>
                      <a:endParaRPr lang="zh-TW" altLang="en-US" sz="1400" b="1" dirty="0">
                        <a:effectLst>
                          <a:outerShdw blurRad="38100" dist="38100" dir="2700000" algn="tl">
                            <a:srgbClr val="000000">
                              <a:alpha val="43137"/>
                            </a:srgbClr>
                          </a:outerShdw>
                        </a:effectLst>
                      </a:endParaRPr>
                    </a:p>
                  </a:txBody>
                  <a:tcPr>
                    <a:solidFill>
                      <a:srgbClr val="FFFF00"/>
                    </a:solidFill>
                  </a:tcPr>
                </a:tc>
                <a:tc>
                  <a:txBody>
                    <a:bodyPr/>
                    <a:lstStyle/>
                    <a:p>
                      <a:r>
                        <a:rPr lang="zh-TW" altLang="en-US" sz="1400" b="1" dirty="0" smtClean="0">
                          <a:effectLst>
                            <a:outerShdw blurRad="38100" dist="38100" dir="2700000" algn="tl">
                              <a:srgbClr val="000000">
                                <a:alpha val="43137"/>
                              </a:srgbClr>
                            </a:outerShdw>
                          </a:effectLst>
                        </a:rPr>
                        <a:t>本地電腦和遠端電腦連接的會話</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通道</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相關指令</a:t>
                      </a:r>
                      <a:endParaRPr lang="zh-TW" altLang="en-US" sz="1400" b="1" dirty="0">
                        <a:effectLst>
                          <a:outerShdw blurRad="38100" dist="38100" dir="2700000" algn="tl">
                            <a:srgbClr val="000000">
                              <a:alpha val="43137"/>
                            </a:srgbClr>
                          </a:outerShdw>
                        </a:effectLst>
                      </a:endParaRPr>
                    </a:p>
                  </a:txBody>
                  <a:tcPr>
                    <a:solidFill>
                      <a:srgbClr val="FFFF00"/>
                    </a:solidFill>
                  </a:tcPr>
                </a:tc>
                <a:extLst>
                  <a:ext uri="{0D108BD9-81ED-4DB2-BD59-A6C34878D82A}">
                    <a16:rowId xmlns:a16="http://schemas.microsoft.com/office/drawing/2014/main" xmlns="" val="10005"/>
                  </a:ext>
                </a:extLst>
              </a:tr>
              <a:tr h="370840">
                <a:tc>
                  <a:txBody>
                    <a:bodyPr/>
                    <a:lstStyle/>
                    <a:p>
                      <a:r>
                        <a:rPr lang="en-US" altLang="zh-TW" sz="1400" b="1" dirty="0" smtClean="0">
                          <a:effectLst>
                            <a:outerShdw blurRad="38100" dist="38100" dir="2700000" algn="tl">
                              <a:srgbClr val="000000">
                                <a:alpha val="43137"/>
                              </a:srgbClr>
                            </a:outerShdw>
                          </a:effectLst>
                        </a:rPr>
                        <a:t>net start</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查看開啟哪些服務</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6"/>
                  </a:ext>
                </a:extLst>
              </a:tr>
              <a:tr h="370840">
                <a:tc>
                  <a:txBody>
                    <a:bodyPr/>
                    <a:lstStyle/>
                    <a:p>
                      <a:r>
                        <a:rPr lang="en-US" altLang="zh-TW" sz="1400" b="1" dirty="0" smtClean="0">
                          <a:effectLst>
                            <a:outerShdw blurRad="38100" dist="38100" dir="2700000" algn="tl">
                              <a:srgbClr val="000000">
                                <a:alpha val="43137"/>
                              </a:srgbClr>
                            </a:outerShdw>
                          </a:effectLst>
                        </a:rPr>
                        <a:t>net start </a:t>
                      </a:r>
                      <a:r>
                        <a:rPr lang="zh-TW" altLang="en-US" sz="1400" b="1" dirty="0" smtClean="0">
                          <a:effectLst>
                            <a:outerShdw blurRad="38100" dist="38100" dir="2700000" algn="tl">
                              <a:srgbClr val="000000">
                                <a:alpha val="43137"/>
                              </a:srgbClr>
                            </a:outerShdw>
                          </a:effectLst>
                        </a:rPr>
                        <a:t>服務名</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開啟服務；</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如</a:t>
                      </a:r>
                      <a:r>
                        <a:rPr lang="en-US" altLang="zh-TW" sz="1400" b="1" dirty="0" smtClean="0">
                          <a:effectLst>
                            <a:outerShdw blurRad="38100" dist="38100" dir="2700000" algn="tl">
                              <a:srgbClr val="000000">
                                <a:alpha val="43137"/>
                              </a:srgbClr>
                            </a:outerShdw>
                          </a:effectLst>
                        </a:rPr>
                        <a:t>:net start telnet</a:t>
                      </a:r>
                      <a:r>
                        <a:rPr lang="zh-TW" altLang="en-US" sz="1400" b="1" dirty="0" smtClean="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net start schedule)</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7"/>
                  </a:ext>
                </a:extLst>
              </a:tr>
              <a:tr h="370840">
                <a:tc>
                  <a:txBody>
                    <a:bodyPr/>
                    <a:lstStyle/>
                    <a:p>
                      <a:r>
                        <a:rPr lang="en-US" altLang="zh-TW" sz="1400" b="1" dirty="0" smtClean="0">
                          <a:effectLst>
                            <a:outerShdw blurRad="38100" dist="38100" dir="2700000" algn="tl">
                              <a:srgbClr val="000000">
                                <a:alpha val="43137"/>
                              </a:srgbClr>
                            </a:outerShdw>
                          </a:effectLst>
                        </a:rPr>
                        <a:t>net stop </a:t>
                      </a:r>
                      <a:r>
                        <a:rPr lang="zh-TW" altLang="en-US" sz="1400" b="1" dirty="0" smtClean="0">
                          <a:effectLst>
                            <a:outerShdw blurRad="38100" dist="38100" dir="2700000" algn="tl">
                              <a:srgbClr val="000000">
                                <a:alpha val="43137"/>
                              </a:srgbClr>
                            </a:outerShdw>
                          </a:effectLst>
                        </a:rPr>
                        <a:t>服務名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停止某服務</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8"/>
                  </a:ext>
                </a:extLst>
              </a:tr>
              <a:tr h="370840">
                <a:tc>
                  <a:txBody>
                    <a:bodyPr/>
                    <a:lstStyle/>
                    <a:p>
                      <a:r>
                        <a:rPr lang="en-US" altLang="zh-TW" sz="1400" b="1" dirty="0" smtClean="0">
                          <a:effectLst>
                            <a:outerShdw blurRad="38100" dist="38100" dir="2700000" algn="tl">
                              <a:srgbClr val="000000">
                                <a:alpha val="43137"/>
                              </a:srgbClr>
                            </a:outerShdw>
                          </a:effectLst>
                        </a:rPr>
                        <a:t>net pause </a:t>
                      </a:r>
                      <a:r>
                        <a:rPr lang="zh-TW" altLang="en-US" sz="1400" b="1" dirty="0" smtClean="0">
                          <a:effectLst>
                            <a:outerShdw blurRad="38100" dist="38100" dir="2700000" algn="tl">
                              <a:srgbClr val="000000">
                                <a:alpha val="43137"/>
                              </a:srgbClr>
                            </a:outerShdw>
                          </a:effectLst>
                        </a:rPr>
                        <a:t>服務名 </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暫停某服務</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09"/>
                  </a:ext>
                </a:extLst>
              </a:tr>
              <a:tr h="370840">
                <a:tc>
                  <a:txBody>
                    <a:bodyPr/>
                    <a:lstStyle/>
                    <a:p>
                      <a:r>
                        <a:rPr lang="en-US" altLang="zh-TW" sz="1400" b="1" dirty="0" smtClean="0">
                          <a:effectLst>
                            <a:outerShdw blurRad="38100" dist="38100" dir="2700000" algn="tl">
                              <a:srgbClr val="000000">
                                <a:alpha val="43137"/>
                              </a:srgbClr>
                            </a:outerShdw>
                          </a:effectLst>
                        </a:rPr>
                        <a:t>……</a:t>
                      </a:r>
                      <a:endParaRPr lang="zh-TW" altLang="en-US" sz="1400" b="1" dirty="0">
                        <a:effectLst>
                          <a:outerShdw blurRad="38100" dist="38100" dir="2700000" algn="tl">
                            <a:srgbClr val="000000">
                              <a:alpha val="43137"/>
                            </a:srgbClr>
                          </a:outerShdw>
                        </a:effectLst>
                      </a:endParaRPr>
                    </a:p>
                  </a:txBody>
                  <a:tcPr/>
                </a:tc>
                <a:tc>
                  <a:txBody>
                    <a:bodyPr/>
                    <a:lstStyle/>
                    <a:p>
                      <a:r>
                        <a:rPr lang="zh-TW" altLang="en-US" sz="1400" b="1" dirty="0" smtClean="0">
                          <a:effectLst>
                            <a:outerShdw blurRad="38100" dist="38100" dir="2700000" algn="tl">
                              <a:srgbClr val="000000">
                                <a:alpha val="43137"/>
                              </a:srgbClr>
                            </a:outerShdw>
                          </a:effectLst>
                        </a:rPr>
                        <a:t>還有很多</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上網查</a:t>
                      </a:r>
                      <a:r>
                        <a:rPr lang="en-US" altLang="zh-TW" sz="1400" b="1" dirty="0" smtClean="0">
                          <a:effectLst>
                            <a:outerShdw blurRad="38100" dist="38100" dir="2700000" algn="tl">
                              <a:srgbClr val="000000">
                                <a:alpha val="43137"/>
                              </a:srgbClr>
                            </a:outerShdw>
                          </a:effectLst>
                        </a:rPr>
                        <a:t>,</a:t>
                      </a:r>
                      <a:r>
                        <a:rPr lang="zh-TW" altLang="en-US" sz="1400" b="1" dirty="0" smtClean="0">
                          <a:effectLst>
                            <a:outerShdw blurRad="38100" dist="38100" dir="2700000" algn="tl">
                              <a:srgbClr val="000000">
                                <a:alpha val="43137"/>
                              </a:srgbClr>
                            </a:outerShdw>
                          </a:effectLst>
                        </a:rPr>
                        <a:t>當作作業</a:t>
                      </a:r>
                      <a:endParaRPr lang="zh-TW" altLang="en-US" sz="14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0010"/>
                  </a:ext>
                </a:extLst>
              </a:tr>
            </a:tbl>
          </a:graphicData>
        </a:graphic>
      </p:graphicFrame>
      <p:sp>
        <p:nvSpPr>
          <p:cNvPr id="8" name="矩形 7"/>
          <p:cNvSpPr/>
          <p:nvPr/>
        </p:nvSpPr>
        <p:spPr>
          <a:xfrm>
            <a:off x="443164" y="1375819"/>
            <a:ext cx="3882794" cy="461665"/>
          </a:xfrm>
          <a:prstGeom prst="rect">
            <a:avLst/>
          </a:prstGeom>
          <a:solidFill>
            <a:schemeClr val="accent6">
              <a:lumMod val="20000"/>
              <a:lumOff val="80000"/>
            </a:schemeClr>
          </a:solidFill>
        </p:spPr>
        <p:txBody>
          <a:bodyPr wrap="none">
            <a:spAutoFit/>
          </a:bodyPr>
          <a:lstStyle/>
          <a:p>
            <a:r>
              <a:rPr lang="zh-TW" altLang="en-US" sz="2400" b="1" dirty="0" smtClean="0">
                <a:effectLst>
                  <a:outerShdw blurRad="38100" dist="38100" dir="2700000" algn="tl">
                    <a:srgbClr val="000000">
                      <a:alpha val="43137"/>
                    </a:srgbClr>
                  </a:outerShdw>
                </a:effectLst>
              </a:rPr>
              <a:t>查詢指令用法</a:t>
            </a:r>
            <a:r>
              <a:rPr lang="en-US" altLang="zh-TW" sz="2400" b="1" dirty="0" smtClean="0">
                <a:effectLst>
                  <a:outerShdw blurRad="38100" dist="38100" dir="2700000" algn="tl">
                    <a:srgbClr val="000000">
                      <a:alpha val="43137"/>
                    </a:srgbClr>
                  </a:outerShdw>
                </a:effectLst>
              </a:rPr>
              <a:t>:: NET VIEW </a:t>
            </a:r>
            <a:r>
              <a:rPr lang="en-US" altLang="zh-TW" sz="2400" b="1" dirty="0" smtClean="0">
                <a:solidFill>
                  <a:srgbClr val="FF0000"/>
                </a:solidFill>
                <a:effectLst>
                  <a:outerShdw blurRad="38100" dist="38100" dir="2700000" algn="tl">
                    <a:srgbClr val="000000">
                      <a:alpha val="43137"/>
                    </a:srgbClr>
                  </a:outerShdw>
                </a:effectLst>
              </a:rPr>
              <a:t>/?</a:t>
            </a:r>
            <a:endParaRPr lang="zh-TW" altLang="en-US" sz="2400" b="1" dirty="0">
              <a:solidFill>
                <a:srgbClr val="FF0000"/>
              </a:solidFill>
              <a:effectLst>
                <a:outerShdw blurRad="38100" dist="38100" dir="2700000" algn="tl">
                  <a:srgbClr val="000000">
                    <a:alpha val="43137"/>
                  </a:srgbClr>
                </a:outerShdw>
              </a:effectLst>
            </a:endParaRPr>
          </a:p>
        </p:txBody>
      </p:sp>
      <p:pic>
        <p:nvPicPr>
          <p:cNvPr id="9" name="圖片 8"/>
          <p:cNvPicPr>
            <a:picLocks noChangeAspect="1"/>
          </p:cNvPicPr>
          <p:nvPr/>
        </p:nvPicPr>
        <p:blipFill rotWithShape="1">
          <a:blip r:embed="rId3"/>
          <a:srcRect l="1551" t="19723" r="29041" b="46915"/>
          <a:stretch/>
        </p:blipFill>
        <p:spPr>
          <a:xfrm>
            <a:off x="6345068" y="3550563"/>
            <a:ext cx="5846932" cy="2719137"/>
          </a:xfrm>
          <a:prstGeom prst="rect">
            <a:avLst/>
          </a:prstGeom>
        </p:spPr>
      </p:pic>
      <p:sp>
        <p:nvSpPr>
          <p:cNvPr id="3" name="投影片編號版面配置區 2"/>
          <p:cNvSpPr>
            <a:spLocks noGrp="1"/>
          </p:cNvSpPr>
          <p:nvPr>
            <p:ph type="sldNum" sz="quarter" idx="12"/>
          </p:nvPr>
        </p:nvSpPr>
        <p:spPr/>
        <p:txBody>
          <a:bodyPr/>
          <a:lstStyle/>
          <a:p>
            <a:fld id="{B0DED505-F167-4564-ACED-9064B8F88B29}" type="slidenum">
              <a:rPr lang="zh-TW" altLang="en-US" smtClean="0"/>
              <a:t>88</a:t>
            </a:fld>
            <a:endParaRPr lang="zh-TW" altLang="en-US"/>
          </a:p>
        </p:txBody>
      </p:sp>
    </p:spTree>
    <p:extLst>
      <p:ext uri="{BB962C8B-B14F-4D97-AF65-F5344CB8AC3E}">
        <p14:creationId xmlns:p14="http://schemas.microsoft.com/office/powerpoint/2010/main" val="852098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049" y="171375"/>
            <a:ext cx="10515600" cy="636329"/>
          </a:xfrm>
        </p:spPr>
        <p:txBody>
          <a:bodyPr>
            <a:normAutofit fontScale="90000"/>
          </a:bodyPr>
          <a:lstStyle/>
          <a:p>
            <a:r>
              <a:rPr lang="zh-TW" altLang="en-US" sz="2800" dirty="0" smtClean="0"/>
              <a:t>駭客攻擊成功</a:t>
            </a:r>
            <a:r>
              <a:rPr lang="en-US" altLang="zh-TW" sz="2800" b="1" dirty="0" smtClean="0"/>
              <a:t>,</a:t>
            </a:r>
            <a:r>
              <a:rPr lang="zh-TW" altLang="en-US" sz="2800" b="1" dirty="0" smtClean="0"/>
              <a:t>也建立了地下通道</a:t>
            </a:r>
            <a:r>
              <a:rPr lang="en-US" altLang="zh-TW" sz="2800" b="1" dirty="0" smtClean="0"/>
              <a:t>(</a:t>
            </a:r>
            <a:r>
              <a:rPr lang="en-US" altLang="zh-TW" sz="2800" b="1" dirty="0" err="1" smtClean="0"/>
              <a:t>meterpreter</a:t>
            </a:r>
            <a:r>
              <a:rPr lang="en-US" altLang="zh-TW" sz="2800" b="1" dirty="0" smtClean="0"/>
              <a:t> session)</a:t>
            </a:r>
            <a:br>
              <a:rPr lang="en-US" altLang="zh-TW" sz="2800" b="1" dirty="0" smtClean="0"/>
            </a:br>
            <a:r>
              <a:rPr lang="zh-TW" altLang="en-US" sz="2800" b="1" dirty="0" smtClean="0"/>
              <a:t>你要如何知道並斷絕駭客的攻擊</a:t>
            </a:r>
            <a:r>
              <a:rPr lang="en-US" altLang="zh-TW" sz="2800" b="1" dirty="0" smtClean="0"/>
              <a:t>??</a:t>
            </a:r>
            <a:endParaRPr lang="zh-TW" altLang="en-US" sz="2800" dirty="0"/>
          </a:p>
        </p:txBody>
      </p:sp>
      <p:pic>
        <p:nvPicPr>
          <p:cNvPr id="4" name="內容版面配置區 3"/>
          <p:cNvPicPr>
            <a:picLocks noChangeAspect="1"/>
          </p:cNvPicPr>
          <p:nvPr/>
        </p:nvPicPr>
        <p:blipFill>
          <a:blip r:embed="rId2"/>
          <a:stretch>
            <a:fillRect/>
          </a:stretch>
        </p:blipFill>
        <p:spPr>
          <a:xfrm>
            <a:off x="1066104" y="4910704"/>
            <a:ext cx="3141240" cy="1602415"/>
          </a:xfrm>
          <a:prstGeom prst="rect">
            <a:avLst/>
          </a:prstGeom>
        </p:spPr>
      </p:pic>
      <p:pic>
        <p:nvPicPr>
          <p:cNvPr id="5" name="圖片 4"/>
          <p:cNvPicPr>
            <a:picLocks noChangeAspect="1"/>
          </p:cNvPicPr>
          <p:nvPr/>
        </p:nvPicPr>
        <p:blipFill>
          <a:blip r:embed="rId3"/>
          <a:stretch>
            <a:fillRect/>
          </a:stretch>
        </p:blipFill>
        <p:spPr>
          <a:xfrm>
            <a:off x="7467564" y="3699140"/>
            <a:ext cx="2992709" cy="1995139"/>
          </a:xfrm>
          <a:prstGeom prst="rect">
            <a:avLst/>
          </a:prstGeom>
        </p:spPr>
      </p:pic>
      <p:pic>
        <p:nvPicPr>
          <p:cNvPr id="7" name="Picture 2" descr="“metasploit”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220" y="3553688"/>
            <a:ext cx="2497009" cy="1546444"/>
          </a:xfrm>
          <a:prstGeom prst="rect">
            <a:avLst/>
          </a:prstGeom>
          <a:noFill/>
          <a:extLst>
            <a:ext uri="{909E8E84-426E-40DD-AFC4-6F175D3DCCD1}">
              <a14:hiddenFill xmlns:a14="http://schemas.microsoft.com/office/drawing/2010/main">
                <a:solidFill>
                  <a:srgbClr val="FFFFFF"/>
                </a:solidFill>
              </a14:hiddenFill>
            </a:ext>
          </a:extLst>
        </p:spPr>
      </p:pic>
      <p:sp>
        <p:nvSpPr>
          <p:cNvPr id="8" name="流程圖: 直接存取儲存裝置 7"/>
          <p:cNvSpPr/>
          <p:nvPr/>
        </p:nvSpPr>
        <p:spPr>
          <a:xfrm>
            <a:off x="4096139" y="4096139"/>
            <a:ext cx="3135085" cy="522514"/>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a:stCxn id="7" idx="3"/>
          </p:cNvCxnSpPr>
          <p:nvPr/>
        </p:nvCxnSpPr>
        <p:spPr>
          <a:xfrm>
            <a:off x="3885229" y="4326910"/>
            <a:ext cx="3653906" cy="30486"/>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094168" y="3677660"/>
            <a:ext cx="3164456" cy="369332"/>
          </a:xfrm>
          <a:prstGeom prst="rect">
            <a:avLst/>
          </a:prstGeom>
        </p:spPr>
        <p:txBody>
          <a:bodyPr wrap="none">
            <a:spAutoFit/>
          </a:bodyPr>
          <a:lstStyle/>
          <a:p>
            <a:r>
              <a:rPr lang="zh-TW" altLang="en-US" b="1" dirty="0"/>
              <a:t>地下通道</a:t>
            </a:r>
            <a:r>
              <a:rPr lang="en-US" altLang="zh-TW" b="1" dirty="0"/>
              <a:t>(</a:t>
            </a:r>
            <a:r>
              <a:rPr lang="en-US" altLang="zh-TW" b="1" dirty="0" err="1"/>
              <a:t>meterpreter</a:t>
            </a:r>
            <a:r>
              <a:rPr lang="en-US" altLang="zh-TW" b="1" dirty="0"/>
              <a:t> session)</a:t>
            </a:r>
            <a:endParaRPr lang="zh-TW" altLang="en-US" dirty="0"/>
          </a:p>
        </p:txBody>
      </p:sp>
      <p:pic>
        <p:nvPicPr>
          <p:cNvPr id="11" name="圖片 10"/>
          <p:cNvPicPr>
            <a:picLocks noChangeAspect="1"/>
          </p:cNvPicPr>
          <p:nvPr/>
        </p:nvPicPr>
        <p:blipFill>
          <a:blip r:embed="rId5"/>
          <a:stretch>
            <a:fillRect/>
          </a:stretch>
        </p:blipFill>
        <p:spPr>
          <a:xfrm>
            <a:off x="563240" y="1193003"/>
            <a:ext cx="3321989" cy="2214659"/>
          </a:xfrm>
          <a:prstGeom prst="rect">
            <a:avLst/>
          </a:prstGeom>
        </p:spPr>
      </p:pic>
      <p:pic>
        <p:nvPicPr>
          <p:cNvPr id="12" name="圖片 11"/>
          <p:cNvPicPr>
            <a:picLocks noChangeAspect="1"/>
          </p:cNvPicPr>
          <p:nvPr/>
        </p:nvPicPr>
        <p:blipFill rotWithShape="1">
          <a:blip r:embed="rId6"/>
          <a:srcRect t="12857" r="17211" b="14762"/>
          <a:stretch/>
        </p:blipFill>
        <p:spPr>
          <a:xfrm>
            <a:off x="7467563" y="807704"/>
            <a:ext cx="4255503" cy="2790381"/>
          </a:xfrm>
          <a:prstGeom prst="rect">
            <a:avLst/>
          </a:prstGeom>
        </p:spPr>
      </p:pic>
      <p:sp>
        <p:nvSpPr>
          <p:cNvPr id="3" name="矩形 2"/>
          <p:cNvSpPr/>
          <p:nvPr/>
        </p:nvSpPr>
        <p:spPr>
          <a:xfrm>
            <a:off x="4244372" y="1230155"/>
            <a:ext cx="1428148" cy="523220"/>
          </a:xfrm>
          <a:prstGeom prst="rect">
            <a:avLst/>
          </a:prstGeom>
          <a:solidFill>
            <a:schemeClr val="accent6">
              <a:lumMod val="20000"/>
              <a:lumOff val="80000"/>
            </a:schemeClr>
          </a:solidFill>
        </p:spPr>
        <p:txBody>
          <a:bodyPr wrap="none">
            <a:spAutoFit/>
          </a:bodyPr>
          <a:lstStyle/>
          <a:p>
            <a:r>
              <a:rPr lang="en-US" altLang="zh-TW" sz="2800" dirty="0"/>
              <a:t>n</a:t>
            </a:r>
            <a:r>
              <a:rPr lang="en-US" altLang="zh-TW" sz="2800" dirty="0" smtClean="0"/>
              <a:t>et view</a:t>
            </a:r>
            <a:endParaRPr lang="en-US" altLang="zh-TW" sz="2800" dirty="0"/>
          </a:p>
        </p:txBody>
      </p:sp>
      <p:sp>
        <p:nvSpPr>
          <p:cNvPr id="13" name="矩形 12"/>
          <p:cNvSpPr/>
          <p:nvPr/>
        </p:nvSpPr>
        <p:spPr>
          <a:xfrm>
            <a:off x="4294745" y="2147205"/>
            <a:ext cx="2200924" cy="523220"/>
          </a:xfrm>
          <a:prstGeom prst="rect">
            <a:avLst/>
          </a:prstGeom>
          <a:solidFill>
            <a:schemeClr val="accent6">
              <a:lumMod val="20000"/>
              <a:lumOff val="80000"/>
            </a:schemeClr>
          </a:solidFill>
        </p:spPr>
        <p:txBody>
          <a:bodyPr wrap="none">
            <a:spAutoFit/>
          </a:bodyPr>
          <a:lstStyle/>
          <a:p>
            <a:r>
              <a:rPr lang="en-US" altLang="zh-TW" sz="2800" dirty="0" smtClean="0"/>
              <a:t>net session</a:t>
            </a:r>
            <a:r>
              <a:rPr lang="zh-TW" altLang="en-US" sz="2800" dirty="0" smtClean="0"/>
              <a:t> </a:t>
            </a:r>
            <a:r>
              <a:rPr lang="en-US" altLang="zh-TW" sz="2800" dirty="0" smtClean="0"/>
              <a:t>/?</a:t>
            </a:r>
            <a:endParaRPr lang="en-US" altLang="zh-TW" sz="2800" dirty="0"/>
          </a:p>
        </p:txBody>
      </p:sp>
      <p:sp>
        <p:nvSpPr>
          <p:cNvPr id="14" name="矩形 13"/>
          <p:cNvSpPr/>
          <p:nvPr/>
        </p:nvSpPr>
        <p:spPr>
          <a:xfrm>
            <a:off x="4277356" y="2831763"/>
            <a:ext cx="2454967" cy="523220"/>
          </a:xfrm>
          <a:prstGeom prst="rect">
            <a:avLst/>
          </a:prstGeom>
          <a:solidFill>
            <a:schemeClr val="accent6">
              <a:lumMod val="20000"/>
              <a:lumOff val="80000"/>
            </a:schemeClr>
          </a:solidFill>
        </p:spPr>
        <p:txBody>
          <a:bodyPr wrap="none">
            <a:spAutoFit/>
          </a:bodyPr>
          <a:lstStyle/>
          <a:p>
            <a:r>
              <a:rPr lang="en-US" altLang="zh-TW" sz="2800" dirty="0" smtClean="0"/>
              <a:t>net session</a:t>
            </a:r>
            <a:r>
              <a:rPr lang="zh-TW" altLang="en-US" sz="2800" dirty="0" smtClean="0"/>
              <a:t> </a:t>
            </a:r>
            <a:r>
              <a:rPr lang="en-US" altLang="zh-TW" sz="2800" dirty="0" smtClean="0"/>
              <a:t>/list</a:t>
            </a:r>
            <a:endParaRPr lang="en-US" altLang="zh-TW" sz="2800" dirty="0"/>
          </a:p>
        </p:txBody>
      </p:sp>
      <p:sp>
        <p:nvSpPr>
          <p:cNvPr id="15" name="矩形 14"/>
          <p:cNvSpPr/>
          <p:nvPr/>
        </p:nvSpPr>
        <p:spPr>
          <a:xfrm>
            <a:off x="4294745" y="5139625"/>
            <a:ext cx="2953373" cy="523220"/>
          </a:xfrm>
          <a:prstGeom prst="rect">
            <a:avLst/>
          </a:prstGeom>
          <a:solidFill>
            <a:schemeClr val="accent6">
              <a:lumMod val="20000"/>
              <a:lumOff val="80000"/>
            </a:schemeClr>
          </a:solidFill>
        </p:spPr>
        <p:txBody>
          <a:bodyPr wrap="none">
            <a:spAutoFit/>
          </a:bodyPr>
          <a:lstStyle/>
          <a:p>
            <a:r>
              <a:rPr lang="en-US" altLang="zh-TW" sz="2800" dirty="0" smtClean="0"/>
              <a:t>net session</a:t>
            </a:r>
            <a:r>
              <a:rPr lang="zh-TW" altLang="en-US" sz="2800" dirty="0" smtClean="0"/>
              <a:t> </a:t>
            </a:r>
            <a:r>
              <a:rPr lang="en-US" altLang="zh-TW" sz="2800" dirty="0" smtClean="0"/>
              <a:t>/delete</a:t>
            </a:r>
            <a:endParaRPr lang="en-US" altLang="zh-TW" sz="2800" dirty="0"/>
          </a:p>
        </p:txBody>
      </p:sp>
      <p:cxnSp>
        <p:nvCxnSpPr>
          <p:cNvPr id="16" name="直線接點 15"/>
          <p:cNvCxnSpPr/>
          <p:nvPr/>
        </p:nvCxnSpPr>
        <p:spPr>
          <a:xfrm flipH="1">
            <a:off x="4963348" y="3639170"/>
            <a:ext cx="1418343" cy="123488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4963348" y="3617690"/>
            <a:ext cx="1418343" cy="1134972"/>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投影片編號版面配置區 8"/>
          <p:cNvSpPr>
            <a:spLocks noGrp="1"/>
          </p:cNvSpPr>
          <p:nvPr>
            <p:ph type="sldNum" sz="quarter" idx="12"/>
          </p:nvPr>
        </p:nvSpPr>
        <p:spPr/>
        <p:txBody>
          <a:bodyPr/>
          <a:lstStyle/>
          <a:p>
            <a:fld id="{B0DED505-F167-4564-ACED-9064B8F88B29}" type="slidenum">
              <a:rPr lang="zh-TW" altLang="en-US" smtClean="0"/>
              <a:t>89</a:t>
            </a:fld>
            <a:endParaRPr lang="zh-TW" altLang="en-US"/>
          </a:p>
        </p:txBody>
      </p:sp>
    </p:spTree>
    <p:extLst>
      <p:ext uri="{BB962C8B-B14F-4D97-AF65-F5344CB8AC3E}">
        <p14:creationId xmlns:p14="http://schemas.microsoft.com/office/powerpoint/2010/main" val="3955092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微軟正黑體" pitchFamily="34" charset="-120"/>
                <a:ea typeface="微軟正黑體" pitchFamily="34" charset="-120"/>
              </a:rPr>
              <a:t>2020 CWE Top 25 Most Dangerous Software </a:t>
            </a:r>
            <a:r>
              <a:rPr lang="en-US" altLang="zh-TW" dirty="0" smtClean="0">
                <a:latin typeface="微軟正黑體" pitchFamily="34" charset="-120"/>
                <a:ea typeface="微軟正黑體" pitchFamily="34" charset="-120"/>
              </a:rPr>
              <a:t>Weaknesses</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673" y="1119185"/>
            <a:ext cx="4995077"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24845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72" y="1429553"/>
            <a:ext cx="7503196" cy="4926797"/>
          </a:xfrm>
          <a:prstGeom prst="rect">
            <a:avLst/>
          </a:prstGeom>
        </p:spPr>
      </p:pic>
      <p:sp>
        <p:nvSpPr>
          <p:cNvPr id="4" name="投影片編號版面配置區 3"/>
          <p:cNvSpPr>
            <a:spLocks noGrp="1"/>
          </p:cNvSpPr>
          <p:nvPr>
            <p:ph type="sldNum" sz="quarter" idx="12"/>
          </p:nvPr>
        </p:nvSpPr>
        <p:spPr/>
        <p:txBody>
          <a:bodyPr/>
          <a:lstStyle/>
          <a:p>
            <a:fld id="{B0DED505-F167-4564-ACED-9064B8F88B29}" type="slidenum">
              <a:rPr lang="zh-TW" altLang="en-US" smtClean="0"/>
              <a:t>90</a:t>
            </a:fld>
            <a:endParaRPr lang="zh-TW" altLang="en-US"/>
          </a:p>
        </p:txBody>
      </p:sp>
      <p:sp>
        <p:nvSpPr>
          <p:cNvPr id="7" name="圓角矩形 6"/>
          <p:cNvSpPr/>
          <p:nvPr/>
        </p:nvSpPr>
        <p:spPr>
          <a:xfrm>
            <a:off x="1025570" y="3552867"/>
            <a:ext cx="6753269" cy="2592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5" name="矩形 4"/>
          <p:cNvSpPr/>
          <p:nvPr/>
        </p:nvSpPr>
        <p:spPr>
          <a:xfrm>
            <a:off x="621558" y="441454"/>
            <a:ext cx="2707472" cy="707886"/>
          </a:xfrm>
          <a:prstGeom prst="rect">
            <a:avLst/>
          </a:prstGeom>
          <a:solidFill>
            <a:schemeClr val="accent6">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wrap="none">
            <a:spAutoFit/>
          </a:bodyPr>
          <a:lstStyle/>
          <a:p>
            <a:r>
              <a:rPr lang="zh-TW" altLang="en-US" sz="4000" dirty="0"/>
              <a:t>netstat -ano</a:t>
            </a:r>
          </a:p>
        </p:txBody>
      </p:sp>
    </p:spTree>
    <p:extLst>
      <p:ext uri="{BB962C8B-B14F-4D97-AF65-F5344CB8AC3E}">
        <p14:creationId xmlns:p14="http://schemas.microsoft.com/office/powerpoint/2010/main" val="29472187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5854137" y="144040"/>
            <a:ext cx="4487345" cy="6474314"/>
          </a:xfrm>
          <a:prstGeom prst="rect">
            <a:avLst/>
          </a:prstGeom>
        </p:spPr>
      </p:pic>
      <p:sp>
        <p:nvSpPr>
          <p:cNvPr id="5" name="標題 1"/>
          <p:cNvSpPr>
            <a:spLocks noGrp="1"/>
          </p:cNvSpPr>
          <p:nvPr>
            <p:ph type="title"/>
          </p:nvPr>
        </p:nvSpPr>
        <p:spPr>
          <a:xfrm>
            <a:off x="353543" y="433754"/>
            <a:ext cx="4957011" cy="977235"/>
          </a:xfrm>
        </p:spPr>
        <p:txBody>
          <a:bodyPr>
            <a:normAutofit fontScale="90000"/>
          </a:bodyPr>
          <a:lstStyle/>
          <a:p>
            <a:r>
              <a:rPr lang="zh-TW" altLang="en-US" dirty="0" smtClean="0"/>
              <a:t>使用</a:t>
            </a:r>
            <a:r>
              <a:rPr lang="en-US" altLang="zh-TW" dirty="0" err="1" smtClean="0"/>
              <a:t>taskkill</a:t>
            </a:r>
            <a:r>
              <a:rPr lang="zh-TW" altLang="en-US" dirty="0" smtClean="0"/>
              <a:t>斷絕連線</a:t>
            </a:r>
            <a:endParaRPr lang="zh-TW" altLang="en-US" dirty="0"/>
          </a:p>
        </p:txBody>
      </p:sp>
      <p:sp>
        <p:nvSpPr>
          <p:cNvPr id="6" name="矩形 5"/>
          <p:cNvSpPr/>
          <p:nvPr/>
        </p:nvSpPr>
        <p:spPr>
          <a:xfrm>
            <a:off x="1298443" y="1896180"/>
            <a:ext cx="2369110" cy="769441"/>
          </a:xfrm>
          <a:prstGeom prst="rect">
            <a:avLst/>
          </a:prstGeom>
          <a:solidFill>
            <a:schemeClr val="accent6">
              <a:lumMod val="20000"/>
              <a:lumOff val="80000"/>
            </a:schemeClr>
          </a:solidFill>
        </p:spPr>
        <p:txBody>
          <a:bodyPr wrap="none">
            <a:spAutoFit/>
          </a:bodyPr>
          <a:lstStyle/>
          <a:p>
            <a:r>
              <a:rPr lang="en-US" altLang="zh-TW" sz="4400" dirty="0" err="1"/>
              <a:t>t</a:t>
            </a:r>
            <a:r>
              <a:rPr lang="en-US" altLang="zh-TW" sz="4400" dirty="0" err="1" smtClean="0"/>
              <a:t>askkill</a:t>
            </a:r>
            <a:r>
              <a:rPr lang="zh-TW" altLang="en-US" sz="4400" dirty="0" smtClean="0"/>
              <a:t> </a:t>
            </a:r>
            <a:r>
              <a:rPr lang="en-US" altLang="zh-TW" sz="4400" dirty="0" smtClean="0"/>
              <a:t>/?</a:t>
            </a:r>
            <a:endParaRPr lang="zh-TW" altLang="en-US" sz="4400" dirty="0"/>
          </a:p>
        </p:txBody>
      </p:sp>
    </p:spTree>
    <p:extLst>
      <p:ext uri="{BB962C8B-B14F-4D97-AF65-F5344CB8AC3E}">
        <p14:creationId xmlns:p14="http://schemas.microsoft.com/office/powerpoint/2010/main" val="13346912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2" y="93772"/>
            <a:ext cx="7994776" cy="5289595"/>
          </a:xfrm>
          <a:prstGeom prst="rect">
            <a:avLst/>
          </a:prstGeom>
        </p:spPr>
      </p:pic>
      <p:sp>
        <p:nvSpPr>
          <p:cNvPr id="6" name="圓角矩形 5"/>
          <p:cNvSpPr/>
          <p:nvPr/>
        </p:nvSpPr>
        <p:spPr>
          <a:xfrm>
            <a:off x="3124828" y="4493024"/>
            <a:ext cx="2194148" cy="246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7" name="圖片 6"/>
          <p:cNvPicPr>
            <a:picLocks noChangeAspect="1"/>
          </p:cNvPicPr>
          <p:nvPr/>
        </p:nvPicPr>
        <p:blipFill rotWithShape="1">
          <a:blip r:embed="rId3">
            <a:extLst>
              <a:ext uri="{28A0092B-C50C-407E-A947-70E740481C1C}">
                <a14:useLocalDpi xmlns:a14="http://schemas.microsoft.com/office/drawing/2010/main" val="0"/>
              </a:ext>
            </a:extLst>
          </a:blip>
          <a:srcRect b="4598"/>
          <a:stretch/>
        </p:blipFill>
        <p:spPr>
          <a:xfrm>
            <a:off x="470482" y="5597478"/>
            <a:ext cx="6817323" cy="1202567"/>
          </a:xfrm>
          <a:prstGeom prst="rect">
            <a:avLst/>
          </a:prstGeom>
        </p:spPr>
      </p:pic>
      <p:sp>
        <p:nvSpPr>
          <p:cNvPr id="8" name="矩形 7"/>
          <p:cNvSpPr/>
          <p:nvPr/>
        </p:nvSpPr>
        <p:spPr>
          <a:xfrm>
            <a:off x="5858801" y="4339225"/>
            <a:ext cx="3110275" cy="553998"/>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TW" sz="3000" dirty="0" err="1" smtClean="0"/>
              <a:t>taskkill</a:t>
            </a:r>
            <a:r>
              <a:rPr lang="en-US" altLang="zh-TW" sz="3000" dirty="0" smtClean="0"/>
              <a:t> </a:t>
            </a:r>
            <a:r>
              <a:rPr lang="en-US" altLang="zh-TW" sz="3000" dirty="0"/>
              <a:t>/F /PID 976</a:t>
            </a:r>
            <a:endParaRPr lang="zh-TW" altLang="en-US" sz="3000" dirty="0"/>
          </a:p>
        </p:txBody>
      </p:sp>
      <p:sp>
        <p:nvSpPr>
          <p:cNvPr id="10" name="向下箭號 9"/>
          <p:cNvSpPr/>
          <p:nvPr/>
        </p:nvSpPr>
        <p:spPr>
          <a:xfrm>
            <a:off x="3670479" y="5054956"/>
            <a:ext cx="579550" cy="656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7287805" y="1768758"/>
            <a:ext cx="529671" cy="2661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9889500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smtClean="0"/>
              <a:t>當然</a:t>
            </a:r>
            <a:endParaRPr lang="en-US" altLang="zh-TW" sz="6600" dirty="0" smtClean="0"/>
          </a:p>
          <a:p>
            <a:pPr algn="ctr"/>
            <a:r>
              <a:rPr lang="zh-TW" altLang="en-US" sz="6600" dirty="0" smtClean="0"/>
              <a:t>升級到最新版本是最簡易做法</a:t>
            </a:r>
            <a:endParaRPr lang="zh-TW" altLang="en-US" sz="6600" dirty="0"/>
          </a:p>
        </p:txBody>
      </p:sp>
    </p:spTree>
    <p:extLst>
      <p:ext uri="{BB962C8B-B14F-4D97-AF65-F5344CB8AC3E}">
        <p14:creationId xmlns:p14="http://schemas.microsoft.com/office/powerpoint/2010/main" val="17312249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結語</a:t>
            </a:r>
          </a:p>
        </p:txBody>
      </p:sp>
    </p:spTree>
    <p:extLst>
      <p:ext uri="{BB962C8B-B14F-4D97-AF65-F5344CB8AC3E}">
        <p14:creationId xmlns:p14="http://schemas.microsoft.com/office/powerpoint/2010/main" val="19904193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本課程教你認識</a:t>
            </a:r>
            <a:endParaRPr lang="zh-TW" altLang="en-US" dirty="0"/>
          </a:p>
        </p:txBody>
      </p:sp>
      <p:sp>
        <p:nvSpPr>
          <p:cNvPr id="3" name="內容版面配置區 2"/>
          <p:cNvSpPr>
            <a:spLocks noGrp="1"/>
          </p:cNvSpPr>
          <p:nvPr>
            <p:ph idx="1"/>
          </p:nvPr>
        </p:nvSpPr>
        <p:spPr/>
        <p:txBody>
          <a:bodyPr/>
          <a:lstStyle/>
          <a:p>
            <a:r>
              <a:rPr lang="zh-TW" altLang="en-US" dirty="0" smtClean="0"/>
              <a:t>駭客是如何入侵一個企業</a:t>
            </a:r>
            <a:r>
              <a:rPr lang="en-US" altLang="zh-TW" dirty="0" smtClean="0"/>
              <a:t>(</a:t>
            </a:r>
            <a:r>
              <a:rPr lang="zh-TW" altLang="en-US" dirty="0" smtClean="0"/>
              <a:t>包含你的電腦</a:t>
            </a:r>
            <a:r>
              <a:rPr lang="en-US" altLang="zh-TW" dirty="0" smtClean="0"/>
              <a:t>)</a:t>
            </a:r>
          </a:p>
          <a:p>
            <a:r>
              <a:rPr lang="zh-TW" altLang="en-US" dirty="0"/>
              <a:t>駭客</a:t>
            </a:r>
            <a:r>
              <a:rPr lang="zh-TW" altLang="en-US" dirty="0" smtClean="0"/>
              <a:t>是如何利用</a:t>
            </a:r>
            <a:r>
              <a:rPr lang="en-US" altLang="zh-TW" dirty="0" err="1" smtClean="0"/>
              <a:t>nmap</a:t>
            </a:r>
            <a:r>
              <a:rPr lang="zh-TW" altLang="en-US" b="1" dirty="0" smtClean="0">
                <a:solidFill>
                  <a:srgbClr val="FF0000"/>
                </a:solidFill>
                <a:effectLst>
                  <a:outerShdw blurRad="38100" dist="38100" dir="2700000" algn="tl">
                    <a:srgbClr val="000000">
                      <a:alpha val="43137"/>
                    </a:srgbClr>
                  </a:outerShdw>
                </a:effectLst>
              </a:rPr>
              <a:t>取得</a:t>
            </a:r>
            <a:r>
              <a:rPr lang="zh-TW" altLang="en-US" dirty="0" smtClean="0"/>
              <a:t>企業對外</a:t>
            </a:r>
            <a:r>
              <a:rPr lang="zh-TW" altLang="en-US" dirty="0"/>
              <a:t>服務</a:t>
            </a:r>
            <a:endParaRPr lang="en-US" altLang="zh-TW" dirty="0" smtClean="0"/>
          </a:p>
          <a:p>
            <a:r>
              <a:rPr lang="zh-TW" altLang="en-US" dirty="0"/>
              <a:t>駭客是如何</a:t>
            </a:r>
            <a:r>
              <a:rPr lang="zh-TW" altLang="en-US" dirty="0" smtClean="0"/>
              <a:t>利用企業本身機制，並非漏洞利用攻進內網</a:t>
            </a:r>
            <a:endParaRPr lang="en-US" altLang="zh-TW" dirty="0" smtClean="0"/>
          </a:p>
          <a:p>
            <a:r>
              <a:rPr lang="zh-TW" altLang="en-US" dirty="0"/>
              <a:t>駭客是如何</a:t>
            </a:r>
            <a:r>
              <a:rPr lang="zh-TW" altLang="en-US" dirty="0" smtClean="0"/>
              <a:t>利用</a:t>
            </a:r>
            <a:r>
              <a:rPr lang="en-US" altLang="zh-TW" dirty="0" err="1"/>
              <a:t>metasploit</a:t>
            </a:r>
            <a:r>
              <a:rPr lang="zh-TW" altLang="en-US" dirty="0" smtClean="0"/>
              <a:t>來</a:t>
            </a:r>
            <a:r>
              <a:rPr lang="zh-TW" altLang="en-US" b="1" dirty="0" smtClean="0">
                <a:solidFill>
                  <a:srgbClr val="FF0000"/>
                </a:solidFill>
                <a:effectLst>
                  <a:outerShdw blurRad="38100" dist="38100" dir="2700000" algn="tl">
                    <a:srgbClr val="000000">
                      <a:alpha val="43137"/>
                    </a:srgbClr>
                  </a:outerShdw>
                </a:effectLst>
              </a:rPr>
              <a:t>取得初始進入點</a:t>
            </a:r>
            <a:endParaRPr lang="en-US" altLang="zh-TW" dirty="0" smtClean="0"/>
          </a:p>
          <a:p>
            <a:r>
              <a:rPr lang="zh-TW" altLang="en-US" dirty="0"/>
              <a:t>駭客是如何利用</a:t>
            </a:r>
            <a:r>
              <a:rPr lang="en-US" altLang="zh-TW" dirty="0" err="1" smtClean="0"/>
              <a:t>metasploit</a:t>
            </a:r>
            <a:r>
              <a:rPr lang="en-US" altLang="zh-TW" dirty="0" smtClean="0"/>
              <a:t>/</a:t>
            </a:r>
            <a:r>
              <a:rPr lang="en-US" altLang="zh-TW" dirty="0" err="1" smtClean="0"/>
              <a:t>meterpreter</a:t>
            </a:r>
            <a:r>
              <a:rPr lang="zh-TW" altLang="en-US" b="1" dirty="0" smtClean="0">
                <a:solidFill>
                  <a:srgbClr val="FF0000"/>
                </a:solidFill>
                <a:effectLst>
                  <a:outerShdw blurRad="38100" dist="38100" dir="2700000" algn="tl">
                    <a:srgbClr val="000000">
                      <a:alpha val="43137"/>
                    </a:srgbClr>
                  </a:outerShdw>
                </a:effectLst>
              </a:rPr>
              <a:t>控制</a:t>
            </a:r>
            <a:r>
              <a:rPr lang="zh-TW" altLang="en-US" dirty="0" smtClean="0"/>
              <a:t>並</a:t>
            </a:r>
            <a:r>
              <a:rPr lang="zh-TW" altLang="en-US" b="1" dirty="0">
                <a:solidFill>
                  <a:srgbClr val="FF0000"/>
                </a:solidFill>
                <a:effectLst>
                  <a:outerShdw blurRad="38100" dist="38100" dir="2700000" algn="tl">
                    <a:srgbClr val="000000">
                      <a:alpha val="43137"/>
                    </a:srgbClr>
                  </a:outerShdw>
                </a:effectLst>
              </a:rPr>
              <a:t>擴散</a:t>
            </a:r>
            <a:r>
              <a:rPr lang="zh-TW" altLang="en-US" dirty="0" smtClean="0"/>
              <a:t>至整個企業中</a:t>
            </a:r>
            <a:endParaRPr lang="en-US" altLang="zh-TW" dirty="0" smtClean="0"/>
          </a:p>
          <a:p>
            <a:r>
              <a:rPr lang="zh-TW" altLang="en-US" dirty="0"/>
              <a:t>駭客是如何利用</a:t>
            </a:r>
            <a:r>
              <a:rPr lang="en-US" altLang="zh-TW" dirty="0" err="1" smtClean="0"/>
              <a:t>metasploit</a:t>
            </a:r>
            <a:r>
              <a:rPr lang="en-US" altLang="zh-TW" dirty="0" smtClean="0"/>
              <a:t>/</a:t>
            </a:r>
            <a:r>
              <a:rPr lang="en-US" altLang="zh-TW" dirty="0" err="1" smtClean="0"/>
              <a:t>meterpreter</a:t>
            </a:r>
            <a:r>
              <a:rPr lang="zh-TW" altLang="en-US" dirty="0"/>
              <a:t>持續維運</a:t>
            </a:r>
            <a:endParaRPr lang="en-US" altLang="zh-TW" dirty="0" smtClean="0"/>
          </a:p>
          <a:p>
            <a:pPr marL="0" indent="0">
              <a:buNone/>
            </a:pPr>
            <a:r>
              <a:rPr lang="en-US" altLang="zh-TW" dirty="0" smtClean="0"/>
              <a:t>	……..</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7105777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49168" y="1"/>
            <a:ext cx="8497918" cy="1325563"/>
          </a:xfrm>
        </p:spPr>
        <p:txBody>
          <a:bodyPr>
            <a:normAutofit/>
          </a:bodyPr>
          <a:lstStyle/>
          <a:p>
            <a:r>
              <a:rPr lang="zh-TW" altLang="en-US" sz="2800" dirty="0"/>
              <a:t>你可以去美國學</a:t>
            </a:r>
            <a:r>
              <a:rPr lang="en-US" altLang="zh-TW" sz="2800" b="1" dirty="0" err="1">
                <a:solidFill>
                  <a:srgbClr val="FF0000"/>
                </a:solidFill>
                <a:effectLst>
                  <a:outerShdw blurRad="38100" dist="38100" dir="2700000" algn="tl">
                    <a:srgbClr val="000000">
                      <a:alpha val="43137"/>
                    </a:srgbClr>
                  </a:outerShdw>
                </a:effectLst>
              </a:rPr>
              <a:t>metasploit</a:t>
            </a:r>
            <a:r>
              <a:rPr lang="zh-TW" altLang="en-US" sz="2800" b="1" dirty="0">
                <a:solidFill>
                  <a:srgbClr val="FF0000"/>
                </a:solidFill>
                <a:effectLst>
                  <a:outerShdw blurRad="38100" dist="38100" dir="2700000" algn="tl">
                    <a:srgbClr val="000000">
                      <a:alpha val="43137"/>
                    </a:srgbClr>
                  </a:outerShdw>
                </a:effectLst>
              </a:rPr>
              <a:t> </a:t>
            </a:r>
            <a:r>
              <a:rPr lang="zh-TW" altLang="en-US" sz="2800" dirty="0"/>
              <a:t> </a:t>
            </a:r>
            <a:r>
              <a:rPr lang="en-US" altLang="zh-TW" sz="2800" dirty="0"/>
              <a:t>2017.7.22-23</a:t>
            </a:r>
            <a:br>
              <a:rPr lang="en-US" altLang="zh-TW" sz="2800" dirty="0"/>
            </a:br>
            <a:r>
              <a:rPr lang="en-US" altLang="zh-TW" sz="2000" dirty="0"/>
              <a:t>https://www.blackhat.com/us-17/training/abilities-inc-metasploit-basics.html</a:t>
            </a:r>
            <a:endParaRPr lang="zh-TW" altLang="en-US" sz="2000" dirty="0"/>
          </a:p>
        </p:txBody>
      </p:sp>
      <p:pic>
        <p:nvPicPr>
          <p:cNvPr id="4" name="內容版面配置區 3"/>
          <p:cNvPicPr>
            <a:picLocks noGrp="1" noChangeAspect="1"/>
          </p:cNvPicPr>
          <p:nvPr>
            <p:ph idx="1"/>
          </p:nvPr>
        </p:nvPicPr>
        <p:blipFill rotWithShape="1">
          <a:blip r:embed="rId2"/>
          <a:srcRect l="9187" t="6699" r="9801" b="17953"/>
          <a:stretch/>
        </p:blipFill>
        <p:spPr>
          <a:xfrm>
            <a:off x="1749169" y="1301577"/>
            <a:ext cx="8306995" cy="5066272"/>
          </a:xfrm>
          <a:prstGeom prst="rect">
            <a:avLst/>
          </a:prstGeom>
        </p:spPr>
      </p:pic>
      <p:sp>
        <p:nvSpPr>
          <p:cNvPr id="5" name="矩形 4"/>
          <p:cNvSpPr/>
          <p:nvPr/>
        </p:nvSpPr>
        <p:spPr>
          <a:xfrm>
            <a:off x="7922563" y="1758875"/>
            <a:ext cx="4267200" cy="4524315"/>
          </a:xfrm>
          <a:prstGeom prst="rect">
            <a:avLst/>
          </a:prstGeom>
          <a:solidFill>
            <a:schemeClr val="accent4">
              <a:lumMod val="20000"/>
              <a:lumOff val="80000"/>
            </a:schemeClr>
          </a:solidFill>
        </p:spPr>
        <p:txBody>
          <a:bodyPr wrap="square">
            <a:spAutoFit/>
          </a:bodyPr>
          <a:lstStyle/>
          <a:p>
            <a:r>
              <a:rPr lang="en-US" altLang="zh-TW" sz="2400" dirty="0"/>
              <a:t>Day 1: </a:t>
            </a:r>
          </a:p>
          <a:p>
            <a:r>
              <a:rPr lang="en-US" altLang="zh-TW" sz="2000" dirty="0"/>
              <a:t>Concepts and Tools</a:t>
            </a:r>
          </a:p>
          <a:p>
            <a:r>
              <a:rPr lang="en-US" altLang="zh-TW" sz="2000" dirty="0"/>
              <a:t>Attacker Decision Making</a:t>
            </a:r>
          </a:p>
          <a:p>
            <a:r>
              <a:rPr lang="en-US" altLang="zh-TW" sz="2000" dirty="0"/>
              <a:t>Getting </a:t>
            </a:r>
            <a:r>
              <a:rPr lang="en-US" altLang="zh-TW" sz="2000" dirty="0" err="1"/>
              <a:t>Metasploit</a:t>
            </a:r>
            <a:r>
              <a:rPr lang="en-US" altLang="zh-TW" sz="2000" dirty="0"/>
              <a:t> Installed and Setup</a:t>
            </a:r>
          </a:p>
          <a:p>
            <a:r>
              <a:rPr lang="en-US" altLang="zh-TW" sz="2000" b="1" dirty="0">
                <a:solidFill>
                  <a:srgbClr val="FF0000"/>
                </a:solidFill>
                <a:effectLst>
                  <a:outerShdw blurRad="38100" dist="38100" dir="2700000" algn="tl">
                    <a:srgbClr val="000000">
                      <a:alpha val="43137"/>
                    </a:srgbClr>
                  </a:outerShdw>
                </a:effectLst>
              </a:rPr>
              <a:t>Internals of </a:t>
            </a:r>
            <a:r>
              <a:rPr lang="en-US" altLang="zh-TW" sz="2000" b="1" dirty="0" err="1">
                <a:solidFill>
                  <a:srgbClr val="FF0000"/>
                </a:solidFill>
                <a:effectLst>
                  <a:outerShdw blurRad="38100" dist="38100" dir="2700000" algn="tl">
                    <a:srgbClr val="000000">
                      <a:alpha val="43137"/>
                    </a:srgbClr>
                  </a:outerShdw>
                </a:effectLst>
              </a:rPr>
              <a:t>Metasploit</a:t>
            </a:r>
            <a:endParaRPr lang="en-US" altLang="zh-TW" sz="2000" b="1" dirty="0">
              <a:solidFill>
                <a:srgbClr val="FF0000"/>
              </a:solidFill>
              <a:effectLst>
                <a:outerShdw blurRad="38100" dist="38100" dir="2700000" algn="tl">
                  <a:srgbClr val="000000">
                    <a:alpha val="43137"/>
                  </a:srgbClr>
                </a:outerShdw>
              </a:effectLst>
            </a:endParaRPr>
          </a:p>
          <a:p>
            <a:r>
              <a:rPr lang="en-US" altLang="zh-TW" sz="2000" dirty="0"/>
              <a:t>Enumeration of Targets</a:t>
            </a:r>
          </a:p>
          <a:p>
            <a:r>
              <a:rPr lang="en-US" altLang="zh-TW" sz="2000" dirty="0"/>
              <a:t>Exploiting the LAN</a:t>
            </a:r>
          </a:p>
          <a:p>
            <a:endParaRPr lang="en-US" altLang="zh-TW" sz="2400" dirty="0"/>
          </a:p>
          <a:p>
            <a:r>
              <a:rPr lang="en-US" altLang="zh-TW" sz="2400" dirty="0"/>
              <a:t>Day 2: </a:t>
            </a:r>
          </a:p>
          <a:p>
            <a:r>
              <a:rPr lang="en-US" altLang="zh-TW" sz="2400" b="1" dirty="0">
                <a:solidFill>
                  <a:srgbClr val="FF0000"/>
                </a:solidFill>
                <a:effectLst>
                  <a:outerShdw blurRad="38100" dist="38100" dir="2700000" algn="tl">
                    <a:srgbClr val="000000">
                      <a:alpha val="43137"/>
                    </a:srgbClr>
                  </a:outerShdw>
                </a:effectLst>
              </a:rPr>
              <a:t>Exploiting Windows Hosts</a:t>
            </a:r>
          </a:p>
          <a:p>
            <a:r>
              <a:rPr lang="en-US" altLang="zh-TW" sz="2400" dirty="0"/>
              <a:t>Exploiting Linux Hosts</a:t>
            </a:r>
          </a:p>
          <a:p>
            <a:r>
              <a:rPr lang="en-US" altLang="zh-TW" sz="2400" dirty="0"/>
              <a:t>Exploiting Web Servers</a:t>
            </a:r>
          </a:p>
          <a:p>
            <a:r>
              <a:rPr lang="en-US" altLang="zh-TW" sz="2400" b="1" dirty="0">
                <a:solidFill>
                  <a:srgbClr val="FF0000"/>
                </a:solidFill>
                <a:effectLst>
                  <a:outerShdw blurRad="38100" dist="38100" dir="2700000" algn="tl">
                    <a:srgbClr val="000000">
                      <a:alpha val="43137"/>
                    </a:srgbClr>
                  </a:outerShdw>
                </a:effectLst>
              </a:rPr>
              <a:t>Post Exploitation</a:t>
            </a:r>
            <a:endParaRPr lang="zh-TW" altLang="en-US" sz="2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971490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73943" y="85040"/>
            <a:ext cx="8974143" cy="1325563"/>
          </a:xfrm>
        </p:spPr>
        <p:txBody>
          <a:bodyPr>
            <a:normAutofit/>
          </a:bodyPr>
          <a:lstStyle/>
          <a:p>
            <a:r>
              <a:rPr lang="zh-TW" altLang="en-US" sz="2400" dirty="0"/>
              <a:t>也可以去美國學</a:t>
            </a:r>
            <a:r>
              <a:rPr lang="en-US" altLang="zh-TW" sz="2400" b="1" dirty="0" err="1">
                <a:solidFill>
                  <a:srgbClr val="FF0000"/>
                </a:solidFill>
                <a:effectLst>
                  <a:outerShdw blurRad="38100" dist="38100" dir="2700000" algn="tl">
                    <a:srgbClr val="000000">
                      <a:alpha val="43137"/>
                    </a:srgbClr>
                  </a:outerShdw>
                </a:effectLst>
              </a:rPr>
              <a:t>nmap</a:t>
            </a:r>
            <a:r>
              <a:rPr lang="en-US" altLang="zh-TW" sz="2400" b="1" dirty="0">
                <a:solidFill>
                  <a:srgbClr val="FF0000"/>
                </a:solidFill>
                <a:effectLst>
                  <a:outerShdw blurRad="38100" dist="38100" dir="2700000" algn="tl">
                    <a:srgbClr val="000000">
                      <a:alpha val="43137"/>
                    </a:srgbClr>
                  </a:outerShdw>
                </a:effectLst>
              </a:rPr>
              <a:t> NSE</a:t>
            </a:r>
            <a:r>
              <a:rPr lang="zh-TW" altLang="en-US" sz="2400" b="1" dirty="0">
                <a:solidFill>
                  <a:srgbClr val="FF0000"/>
                </a:solidFill>
                <a:effectLst>
                  <a:outerShdw blurRad="38100" dist="38100" dir="2700000" algn="tl">
                    <a:srgbClr val="000000">
                      <a:alpha val="43137"/>
                    </a:srgbClr>
                  </a:outerShdw>
                </a:effectLst>
              </a:rPr>
              <a:t>  </a:t>
            </a:r>
            <a:r>
              <a:rPr lang="en-US" altLang="zh-TW" sz="2400" dirty="0"/>
              <a:t>2017.7.24-25</a:t>
            </a:r>
            <a:br>
              <a:rPr lang="en-US" altLang="zh-TW" sz="2400" dirty="0"/>
            </a:br>
            <a:r>
              <a:rPr lang="en-US" altLang="zh-TW" sz="1400" dirty="0"/>
              <a:t>https://www.blackhat.com/us-17/training/automating-exploitation-with-nmap-scripting-engine.html</a:t>
            </a:r>
            <a:endParaRPr lang="zh-TW" altLang="en-US" sz="1400" dirty="0"/>
          </a:p>
        </p:txBody>
      </p:sp>
      <p:pic>
        <p:nvPicPr>
          <p:cNvPr id="6" name="內容版面配置區 5"/>
          <p:cNvPicPr>
            <a:picLocks noGrp="1" noChangeAspect="1"/>
          </p:cNvPicPr>
          <p:nvPr>
            <p:ph idx="1"/>
          </p:nvPr>
        </p:nvPicPr>
        <p:blipFill rotWithShape="1">
          <a:blip r:embed="rId2"/>
          <a:srcRect l="9782" t="6699" r="10212" b="11705"/>
          <a:stretch/>
        </p:blipFill>
        <p:spPr>
          <a:xfrm>
            <a:off x="1669143" y="1199669"/>
            <a:ext cx="7263879" cy="5131173"/>
          </a:xfrm>
          <a:prstGeom prst="rect">
            <a:avLst/>
          </a:prstGeom>
        </p:spPr>
      </p:pic>
      <p:sp>
        <p:nvSpPr>
          <p:cNvPr id="5" name="矩形 4"/>
          <p:cNvSpPr/>
          <p:nvPr/>
        </p:nvSpPr>
        <p:spPr>
          <a:xfrm>
            <a:off x="8064843" y="2696806"/>
            <a:ext cx="2472528" cy="3600986"/>
          </a:xfrm>
          <a:prstGeom prst="rect">
            <a:avLst/>
          </a:prstGeom>
          <a:solidFill>
            <a:schemeClr val="accent4">
              <a:lumMod val="20000"/>
              <a:lumOff val="80000"/>
            </a:schemeClr>
          </a:solidFill>
        </p:spPr>
        <p:txBody>
          <a:bodyPr wrap="square">
            <a:spAutoFit/>
          </a:bodyPr>
          <a:lstStyle/>
          <a:p>
            <a:r>
              <a:rPr lang="en-US" altLang="zh-TW" sz="1200" dirty="0"/>
              <a:t>Day 1:</a:t>
            </a:r>
          </a:p>
          <a:p>
            <a:r>
              <a:rPr lang="en-US" altLang="zh-TW" sz="1200" b="1" dirty="0" err="1">
                <a:solidFill>
                  <a:srgbClr val="FF0000"/>
                </a:solidFill>
                <a:effectLst>
                  <a:outerShdw blurRad="38100" dist="38100" dir="2700000" algn="tl">
                    <a:srgbClr val="000000">
                      <a:alpha val="43137"/>
                    </a:srgbClr>
                  </a:outerShdw>
                </a:effectLst>
              </a:rPr>
              <a:t>Nmap</a:t>
            </a:r>
            <a:r>
              <a:rPr lang="en-US" altLang="zh-TW" sz="1200" b="1" dirty="0">
                <a:solidFill>
                  <a:srgbClr val="FF0000"/>
                </a:solidFill>
                <a:effectLst>
                  <a:outerShdw blurRad="38100" dist="38100" dir="2700000" algn="tl">
                    <a:srgbClr val="000000">
                      <a:alpha val="43137"/>
                    </a:srgbClr>
                  </a:outerShdw>
                </a:effectLst>
              </a:rPr>
              <a:t> and NSE</a:t>
            </a:r>
          </a:p>
          <a:p>
            <a:r>
              <a:rPr lang="en-US" altLang="zh-TW" sz="1200" dirty="0" err="1"/>
              <a:t>Lua</a:t>
            </a:r>
            <a:r>
              <a:rPr lang="en-US" altLang="zh-TW" sz="1200" dirty="0"/>
              <a:t> Primer</a:t>
            </a:r>
          </a:p>
          <a:p>
            <a:r>
              <a:rPr lang="en-US" altLang="zh-TW" sz="1200" dirty="0"/>
              <a:t>NSE Script Internals</a:t>
            </a:r>
          </a:p>
          <a:p>
            <a:r>
              <a:rPr lang="en-US" altLang="zh-TW" sz="1200" dirty="0"/>
              <a:t>Applications of NSE</a:t>
            </a:r>
          </a:p>
          <a:p>
            <a:r>
              <a:rPr lang="en-US" altLang="zh-TW" sz="1200" dirty="0"/>
              <a:t>NSE Data Files</a:t>
            </a:r>
          </a:p>
          <a:p>
            <a:r>
              <a:rPr lang="en-US" altLang="zh-TW" sz="1200" dirty="0"/>
              <a:t>NSE API</a:t>
            </a:r>
          </a:p>
          <a:p>
            <a:r>
              <a:rPr lang="en-US" altLang="zh-TW" sz="1200" dirty="0"/>
              <a:t>Advanced Network Reconnaissance</a:t>
            </a:r>
          </a:p>
          <a:p>
            <a:r>
              <a:rPr lang="en-US" altLang="zh-TW" sz="1200" dirty="0"/>
              <a:t>Automating Advanced Brute Force Attacks</a:t>
            </a:r>
          </a:p>
          <a:p>
            <a:endParaRPr lang="en-US" altLang="zh-TW" sz="1200" dirty="0"/>
          </a:p>
          <a:p>
            <a:r>
              <a:rPr lang="en-US" altLang="zh-TW" sz="1200" dirty="0"/>
              <a:t>Day 2</a:t>
            </a:r>
          </a:p>
          <a:p>
            <a:r>
              <a:rPr lang="en-US" altLang="zh-TW" sz="1200" dirty="0"/>
              <a:t>Formatting Output</a:t>
            </a:r>
          </a:p>
          <a:p>
            <a:r>
              <a:rPr lang="en-US" altLang="zh-TW" sz="1200" dirty="0"/>
              <a:t>Binary Data and Network Sockets</a:t>
            </a:r>
          </a:p>
          <a:p>
            <a:r>
              <a:rPr lang="en-US" altLang="zh-TW" sz="1200" dirty="0"/>
              <a:t>Raw Packet Manipulation</a:t>
            </a:r>
          </a:p>
          <a:p>
            <a:r>
              <a:rPr lang="en-US" altLang="zh-TW" sz="1200" dirty="0"/>
              <a:t>Parallelism in </a:t>
            </a:r>
            <a:r>
              <a:rPr lang="en-US" altLang="zh-TW" sz="1200" dirty="0" err="1"/>
              <a:t>Nmap</a:t>
            </a:r>
            <a:endParaRPr lang="en-US" altLang="zh-TW" sz="1200" dirty="0"/>
          </a:p>
          <a:p>
            <a:r>
              <a:rPr lang="en-US" altLang="zh-TW" sz="1200" b="1" dirty="0">
                <a:solidFill>
                  <a:srgbClr val="FF0000"/>
                </a:solidFill>
                <a:effectLst>
                  <a:outerShdw blurRad="38100" dist="38100" dir="2700000" algn="tl">
                    <a:srgbClr val="000000">
                      <a:alpha val="43137"/>
                    </a:srgbClr>
                  </a:outerShdw>
                </a:effectLst>
              </a:rPr>
              <a:t>Vulnerability Scanning Using NSE</a:t>
            </a:r>
          </a:p>
          <a:p>
            <a:r>
              <a:rPr lang="en-US" altLang="zh-TW" sz="1200" dirty="0"/>
              <a:t>Advanced </a:t>
            </a:r>
            <a:r>
              <a:rPr lang="en-US" altLang="zh-TW" sz="1200" dirty="0" err="1"/>
              <a:t>Lua</a:t>
            </a:r>
            <a:r>
              <a:rPr lang="en-US" altLang="zh-TW" sz="1200" dirty="0"/>
              <a:t> Exploit Development</a:t>
            </a:r>
          </a:p>
          <a:p>
            <a:r>
              <a:rPr lang="en-US" altLang="zh-TW" sz="1200" dirty="0"/>
              <a:t>Capture the Flag</a:t>
            </a:r>
            <a:endParaRPr lang="zh-TW" altLang="en-US" sz="1200" dirty="0"/>
          </a:p>
        </p:txBody>
      </p:sp>
    </p:spTree>
    <p:extLst>
      <p:ext uri="{BB962C8B-B14F-4D97-AF65-F5344CB8AC3E}">
        <p14:creationId xmlns:p14="http://schemas.microsoft.com/office/powerpoint/2010/main" val="332601385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009768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normAutofit/>
          </a:bodyPr>
          <a:lstStyle/>
          <a:p>
            <a:pPr algn="ctr"/>
            <a:r>
              <a:rPr lang="zh-TW" altLang="en-US" dirty="0" smtClean="0">
                <a:solidFill>
                  <a:schemeClr val="bg1"/>
                </a:solidFill>
                <a:latin typeface="微軟正黑體" pitchFamily="34" charset="-120"/>
                <a:ea typeface="微軟正黑體" pitchFamily="34" charset="-120"/>
              </a:rPr>
              <a:t>學習心得</a:t>
            </a:r>
            <a:endParaRPr lang="zh-TW" altLang="en-US"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573576791"/>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5075</TotalTime>
  <Words>4192</Words>
  <Application>Microsoft Office PowerPoint</Application>
  <PresentationFormat>自訂</PresentationFormat>
  <Paragraphs>620</Paragraphs>
  <Slides>100</Slides>
  <Notes>0</Notes>
  <HiddenSlides>0</HiddenSlides>
  <MMClips>0</MMClips>
  <ScaleCrop>false</ScaleCrop>
  <HeadingPairs>
    <vt:vector size="4" baseType="variant">
      <vt:variant>
        <vt:lpstr>佈景主題</vt:lpstr>
      </vt:variant>
      <vt:variant>
        <vt:i4>1</vt:i4>
      </vt:variant>
      <vt:variant>
        <vt:lpstr>投影片標題</vt:lpstr>
      </vt:variant>
      <vt:variant>
        <vt:i4>100</vt:i4>
      </vt:variant>
    </vt:vector>
  </HeadingPairs>
  <TitlesOfParts>
    <vt:vector size="101" baseType="lpstr">
      <vt:lpstr>Office 佈景主題</vt:lpstr>
      <vt:lpstr>滲透測試與系統安全 Windows安全測試報告</vt:lpstr>
      <vt:lpstr>Agenda</vt:lpstr>
      <vt:lpstr>系統的資安威脅</vt:lpstr>
      <vt:lpstr>系統的資安威脅</vt:lpstr>
      <vt:lpstr>系統的資安威脅</vt:lpstr>
      <vt:lpstr>系統的資安威脅</vt:lpstr>
      <vt:lpstr>2020 CWE Top 25 Most Dangerous Software Weaknesses</vt:lpstr>
      <vt:lpstr>2020 CWE Top 25 Most Dangerous Software Weaknesses</vt:lpstr>
      <vt:lpstr>2020 CWE Top 25 Most Dangerous Software Weaknesses</vt:lpstr>
      <vt:lpstr>2020 CWE Top 25 Most Dangerous Software Weaknesses</vt:lpstr>
      <vt:lpstr>2020 CWE Top 25 Most Dangerous Software Weaknesses</vt:lpstr>
      <vt:lpstr>Windows insecurity 2020</vt:lpstr>
      <vt:lpstr>Windows insecurity 2020</vt:lpstr>
      <vt:lpstr>PowerPoint 簡報</vt:lpstr>
      <vt:lpstr>PowerPoint 簡報</vt:lpstr>
      <vt:lpstr>滲透測試 Penetration Testing</vt:lpstr>
      <vt:lpstr>滲透測試（Penetration Test，PT）</vt:lpstr>
      <vt:lpstr>PowerPoint 簡報</vt:lpstr>
      <vt:lpstr>PowerPoint 簡報</vt:lpstr>
      <vt:lpstr>滲透測試 Penetration Test, PT</vt:lpstr>
      <vt:lpstr>滲透測試 Penetration Testing(PT)</vt:lpstr>
      <vt:lpstr>PowerPoint 簡報</vt:lpstr>
      <vt:lpstr>滲透測試方法論</vt:lpstr>
      <vt:lpstr>滲透測試流程</vt:lpstr>
      <vt:lpstr>前期互動階段</vt:lpstr>
      <vt:lpstr>情報蒐集階段</vt:lpstr>
      <vt:lpstr>威脅建模階段</vt:lpstr>
      <vt:lpstr>漏洞分析階段</vt:lpstr>
      <vt:lpstr>滲透攻擊階段</vt:lpstr>
      <vt:lpstr>後滲透攻擊階段</vt:lpstr>
      <vt:lpstr>撰寫報告階段</vt:lpstr>
      <vt:lpstr>PowerPoint 簡報</vt:lpstr>
      <vt:lpstr>滲透測試方法論  Penetration Testing::Standard|Framework</vt:lpstr>
      <vt:lpstr>PowerPoint 簡報</vt:lpstr>
      <vt:lpstr>PowerPoint 簡報</vt:lpstr>
      <vt:lpstr>Windows滲透: 從nmap 到metasploit</vt:lpstr>
      <vt:lpstr>PowerPoint 簡報</vt:lpstr>
      <vt:lpstr>PowerPoint 簡報</vt:lpstr>
      <vt:lpstr>PowerPoint 簡報</vt:lpstr>
      <vt:lpstr>想要知道nmap有多少參數可下嗎?? 輸入nmap -h就知道</vt:lpstr>
      <vt:lpstr>PowerPoint 簡報</vt:lpstr>
      <vt:lpstr>PowerPoint 簡報</vt:lpstr>
      <vt:lpstr>Windows defense: 從netstat 到 taskkill</vt:lpstr>
      <vt:lpstr>測試環境</vt:lpstr>
      <vt:lpstr>PowerPoint 簡報</vt:lpstr>
      <vt:lpstr>PowerPoint 簡報</vt:lpstr>
      <vt:lpstr>PowerPoint 簡報</vt:lpstr>
      <vt:lpstr>PowerPoint 簡報</vt:lpstr>
      <vt:lpstr>PowerPoint 簡報</vt:lpstr>
      <vt:lpstr>PowerPoint 簡報</vt:lpstr>
      <vt:lpstr>PowerPoint 簡報</vt:lpstr>
      <vt:lpstr>PowerPoint 簡報</vt:lpstr>
      <vt:lpstr>網站漏洞掃描</vt:lpstr>
      <vt:lpstr>此體驗營使用 nmap NSE來進行漏洞掃描 Nmap Scripting Engine (NSE)</vt:lpstr>
      <vt:lpstr>打開瀏覽器輸入https://nmap.org/nsedoc/categories/exploit.html</vt:lpstr>
      <vt:lpstr>好多的nse找smb……找到後再點進去看怎麼用</vt:lpstr>
      <vt:lpstr>PowerPoint 簡報</vt:lpstr>
      <vt:lpstr>PowerPoint 簡報</vt:lpstr>
      <vt:lpstr>PowerPoint 簡報</vt:lpstr>
      <vt:lpstr>新版的nmap已經取消這個腳本程式(script)!</vt:lpstr>
      <vt:lpstr>PowerPoint 簡報</vt:lpstr>
      <vt:lpstr>PowerPoint 簡報</vt:lpstr>
      <vt:lpstr>駭客攻擊神器 metasploit framework</vt:lpstr>
      <vt:lpstr>有時候需要 預先處理:第一次執行msfconsole時先執行下列步驟:</vt:lpstr>
      <vt:lpstr>PowerPoint 簡報</vt:lpstr>
      <vt:lpstr>你當然要熟悉msfconsole的各種指令 https://www.offensive-security.com/metasploit-unleashed/msfconsole-commands/</vt:lpstr>
      <vt:lpstr>先學最重要的[後面會有實際操作]</vt:lpstr>
      <vt:lpstr>PowerPoint 簡報</vt:lpstr>
      <vt:lpstr>PowerPoint 簡報</vt:lpstr>
      <vt:lpstr>PowerPoint 簡報</vt:lpstr>
      <vt:lpstr>攻擊成功後,建立地下通道(meterpreter session)</vt:lpstr>
      <vt:lpstr>攻擊成功後,建立地下通道(meterpreter session)</vt:lpstr>
      <vt:lpstr>攻擊成功後,建立地下通道(meterpreter session)</vt:lpstr>
      <vt:lpstr>PowerPoint 簡報</vt:lpstr>
      <vt:lpstr>PowerPoint 簡報</vt:lpstr>
      <vt:lpstr>攻擊成功後,建立地下通道(meterpreter session)</vt:lpstr>
      <vt:lpstr>meterpreter</vt:lpstr>
      <vt:lpstr>PowerPoint 簡報</vt:lpstr>
      <vt:lpstr>PowerPoint 簡報</vt:lpstr>
      <vt:lpstr>PowerPoint 簡報</vt:lpstr>
      <vt:lpstr>PowerPoint 簡報</vt:lpstr>
      <vt:lpstr>PowerPoint 簡報</vt:lpstr>
      <vt:lpstr>PowerPoint 簡報</vt:lpstr>
      <vt:lpstr>PowerPoint 簡報</vt:lpstr>
      <vt:lpstr>駭客攻擊成功,也建立了地下通道(meterpreter session) 你要如何知道並斷絕駭客的攻擊??</vt:lpstr>
      <vt:lpstr>c:\Windows\System32有許多指令 讓我們練習練習 </vt:lpstr>
      <vt:lpstr>當然要了解 Windows常用的網路指令</vt:lpstr>
      <vt:lpstr>net指令</vt:lpstr>
      <vt:lpstr>駭客攻擊成功,也建立了地下通道(meterpreter session) 你要如何知道並斷絕駭客的攻擊??</vt:lpstr>
      <vt:lpstr>PowerPoint 簡報</vt:lpstr>
      <vt:lpstr>使用taskkill斷絕連線</vt:lpstr>
      <vt:lpstr>PowerPoint 簡報</vt:lpstr>
      <vt:lpstr>PowerPoint 簡報</vt:lpstr>
      <vt:lpstr>PowerPoint 簡報</vt:lpstr>
      <vt:lpstr>本課程教你認識</vt:lpstr>
      <vt:lpstr>你可以去美國學metasploit  2017.7.22-23 https://www.blackhat.com/us-17/training/abilities-inc-metasploit-basics.html</vt:lpstr>
      <vt:lpstr>也可以去美國學nmap NSE  2017.7.24-25 https://www.blackhat.com/us-17/training/automating-exploitation-with-nmap-scripting-engine.html</vt:lpstr>
      <vt:lpstr>PowerPoint 簡報</vt:lpstr>
      <vt:lpstr>學習心得</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I3301</cp:lastModifiedBy>
  <cp:revision>52</cp:revision>
  <dcterms:created xsi:type="dcterms:W3CDTF">2017-07-25T01:09:22Z</dcterms:created>
  <dcterms:modified xsi:type="dcterms:W3CDTF">2021-01-06T04:05:16Z</dcterms:modified>
</cp:coreProperties>
</file>